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Noto Sans Medium"/>
      <p:regular r:id="rId30"/>
      <p:bold r:id="rId31"/>
      <p:italic r:id="rId32"/>
      <p:boldItalic r:id="rId33"/>
    </p:embeddedFont>
    <p:embeddedFont>
      <p:font typeface="Noto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74EFAD-CA05-4E72-9A8C-7CAB88F85CD9}">
  <a:tblStyle styleId="{8374EFAD-CA05-4E72-9A8C-7CAB88F85CD9}" styleName="Table_0">
    <a:wholeTbl>
      <a:tcTxStyle b="off" i="off">
        <a:font>
          <a:latin typeface="Amazon Ember"/>
          <a:ea typeface="Amazon Ember"/>
          <a:cs typeface="Amazon Ember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NotoSansMedium-bold.fntdata"/><Relationship Id="rId30" Type="http://schemas.openxmlformats.org/officeDocument/2006/relationships/font" Target="fonts/NotoSansMedium-regular.fntdata"/><Relationship Id="rId11" Type="http://schemas.openxmlformats.org/officeDocument/2006/relationships/slide" Target="slides/slide4.xml"/><Relationship Id="rId33" Type="http://schemas.openxmlformats.org/officeDocument/2006/relationships/font" Target="fonts/NotoSansMedium-boldItalic.fntdata"/><Relationship Id="rId10" Type="http://schemas.openxmlformats.org/officeDocument/2006/relationships/slide" Target="slides/slide3.xml"/><Relationship Id="rId32" Type="http://schemas.openxmlformats.org/officeDocument/2006/relationships/font" Target="fonts/NotoSansMedium-italic.fntdata"/><Relationship Id="rId13" Type="http://schemas.openxmlformats.org/officeDocument/2006/relationships/slide" Target="slides/slide6.xml"/><Relationship Id="rId35" Type="http://schemas.openxmlformats.org/officeDocument/2006/relationships/font" Target="fonts/NotoSans-bold.fntdata"/><Relationship Id="rId12" Type="http://schemas.openxmlformats.org/officeDocument/2006/relationships/slide" Target="slides/slide5.xml"/><Relationship Id="rId34" Type="http://schemas.openxmlformats.org/officeDocument/2006/relationships/font" Target="fonts/NotoSans-regular.fntdata"/><Relationship Id="rId15" Type="http://schemas.openxmlformats.org/officeDocument/2006/relationships/slide" Target="slides/slide8.xml"/><Relationship Id="rId37" Type="http://schemas.openxmlformats.org/officeDocument/2006/relationships/font" Target="fonts/NotoSans-boldItalic.fntdata"/><Relationship Id="rId14" Type="http://schemas.openxmlformats.org/officeDocument/2006/relationships/slide" Target="slides/slide7.xml"/><Relationship Id="rId36" Type="http://schemas.openxmlformats.org/officeDocument/2006/relationships/font" Target="fonts/Noto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6956318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6956318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f6fd6ffe63_1_171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1f6fd6ffe63_1_171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01" name="Google Shape;501;g1f6fd6ffe63_1_171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f6fd6ffe63_1_17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1f6fd6ffe63_1_17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08" name="Google Shape;508;g1f6fd6ffe63_1_17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69563185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169563185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6fd6ffe63_1_18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1f6fd6ffe63_1_183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20" name="Google Shape;520;g1f6fd6ffe63_1_183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f6fd6ffe63_1_190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1f6fd6ffe63_1_190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28" name="Google Shape;528;g1f6fd6ffe63_1_190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6fd6ffe63_1_19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f6fd6ffe63_1_19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36" name="Google Shape;536;g1f6fd6ffe63_1_19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69563185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169563185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f6fd6ffe63_1_445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1f6fd6ffe63_1_445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49" name="Google Shape;549;g1f6fd6ffe63_1_445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f6fd6ffe63_1_47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7" name="Google Shape;577;g1f6fd6ffe63_1_473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578" name="Google Shape;578;g1f6fd6ffe63_1_473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69563185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169563185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69563185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69563185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f6fd6ffe63_1_502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1f6fd6ffe63_1_502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613" name="Google Shape;613;g1f6fd6ffe63_1_502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f6fd6ffe63_1_512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1f6fd6ffe63_1_512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624" name="Google Shape;624;g1f6fd6ffe63_1_512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169563185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169563185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69563185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69563185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69563185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69563185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6fd6ffe63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6fd6ffe63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69563185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69563185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f6fd6ffe63_1_159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f6fd6ffe63_1_15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487" name="Google Shape;487;g1f6fd6ffe63_1_15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6fd6ffe63_1_165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f6fd6ffe63_1_165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494" name="Google Shape;494;g1f6fd6ffe63_1_165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JP">
  <p:cSld name="Title_J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385029" y="1593867"/>
            <a:ext cx="66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Medium"/>
              <a:buNone/>
              <a:defRPr b="0" i="0" sz="3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JP">
  <p:cSld name="Agenda_JP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50929" y="1115879"/>
            <a:ext cx="7837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21468" lvl="0" marL="457200" rtl="0" algn="l">
              <a:lnSpc>
                <a:spcPct val="120000"/>
              </a:lnSpc>
              <a:spcBef>
                <a:spcPts val="39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Noto Sans"/>
              <a:buChar char="•"/>
              <a:defRPr b="0" i="0" sz="19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i="0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EN">
  <p:cSld name="Title_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85029" y="1593868"/>
            <a:ext cx="661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_JP">
  <p:cSld name="Title + Subtitle_J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385029" y="1593867"/>
            <a:ext cx="66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"/>
              <a:buNone/>
              <a:defRPr b="1" i="0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3" type="body"/>
          </p:nvPr>
        </p:nvSpPr>
        <p:spPr>
          <a:xfrm>
            <a:off x="385029" y="223985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b="0" i="0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_EN">
  <p:cSld name="Title + Subtitle_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385029" y="1593868"/>
            <a:ext cx="661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385029" y="223985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EN">
  <p:cSld name="Agenda_E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650929" y="1115879"/>
            <a:ext cx="7837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21468" lvl="0" marL="457200" rtl="0" algn="l">
              <a:lnSpc>
                <a:spcPct val="120000"/>
              </a:lnSpc>
              <a:spcBef>
                <a:spcPts val="39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Arial"/>
              <a:buChar char="•"/>
              <a:defRPr b="0" i="0" sz="19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JP">
  <p:cSld name="Divider_J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1277402" y="1929658"/>
            <a:ext cx="7452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None/>
              <a:defRPr b="1" i="0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EN">
  <p:cSld name="Divider_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1277402" y="1841689"/>
            <a:ext cx="7452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JP">
  <p:cSld name="Headline_JP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EN">
  <p:cSld name="Headline_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_JP">
  <p:cSld name="Headline + Subheader_J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283351" y="936937"/>
            <a:ext cx="851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b="0" i="0" sz="15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_EN">
  <p:cSld name="Headline + Subheader_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283351" y="936937"/>
            <a:ext cx="851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 + Body_JP">
  <p:cSld name="Headline + Subheader + Body_JP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283351" y="1786158"/>
            <a:ext cx="85176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283351" y="936938"/>
            <a:ext cx="8517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b="0" i="0" sz="15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 + Body_EN">
  <p:cSld name="Headline + Subheader + Body_E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283351" y="1786158"/>
            <a:ext cx="85176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283351" y="936938"/>
            <a:ext cx="8517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Body_JP">
  <p:cSld name="Headline + Body_JP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283351" y="1115879"/>
            <a:ext cx="8517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Body_EN">
  <p:cSld name="Headline + Body_E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283351" y="1115879"/>
            <a:ext cx="8517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1" name="Google Shape;12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Photo + Body_JP">
  <p:cSld name="Headline + Photo + Body_JP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idx="1" type="body"/>
          </p:nvPr>
        </p:nvSpPr>
        <p:spPr>
          <a:xfrm>
            <a:off x="4572000" y="1062038"/>
            <a:ext cx="42291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0"/>
          <p:cNvSpPr/>
          <p:nvPr>
            <p:ph idx="2" type="pic"/>
          </p:nvPr>
        </p:nvSpPr>
        <p:spPr>
          <a:xfrm>
            <a:off x="283369" y="1062038"/>
            <a:ext cx="3831300" cy="3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Photo + Body_EN">
  <p:cSld name="Headline + Photo + Body_E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4572000" y="1062038"/>
            <a:ext cx="42291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1"/>
          <p:cNvSpPr/>
          <p:nvPr>
            <p:ph idx="2" type="pic"/>
          </p:nvPr>
        </p:nvSpPr>
        <p:spPr>
          <a:xfrm>
            <a:off x="283369" y="1062038"/>
            <a:ext cx="3831300" cy="3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tory Slide_JP">
  <p:cSld name="Customer Story Slide_JP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283351" y="259668"/>
            <a:ext cx="8527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617" y="4678625"/>
            <a:ext cx="925830" cy="25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2"/>
          <p:cNvCxnSpPr/>
          <p:nvPr/>
        </p:nvCxnSpPr>
        <p:spPr>
          <a:xfrm>
            <a:off x="5302291" y="1933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6" name="Google Shape;136;p32"/>
          <p:cNvCxnSpPr/>
          <p:nvPr/>
        </p:nvCxnSpPr>
        <p:spPr>
          <a:xfrm>
            <a:off x="5302291" y="3359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5886845" y="1144374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b="0" i="0" sz="10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2" type="body"/>
          </p:nvPr>
        </p:nvSpPr>
        <p:spPr>
          <a:xfrm>
            <a:off x="5886845" y="2465017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b="0" i="0" sz="10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3" type="body"/>
          </p:nvPr>
        </p:nvSpPr>
        <p:spPr>
          <a:xfrm>
            <a:off x="5886845" y="3785661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b="0" i="0" sz="10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tory Slide_EN">
  <p:cSld name="Customer Story Slide_E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283351" y="259668"/>
            <a:ext cx="8527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617" y="4678625"/>
            <a:ext cx="925830" cy="25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5302291" y="1933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5302291" y="3359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5" name="Google Shape;145;p33"/>
          <p:cNvSpPr txBox="1"/>
          <p:nvPr>
            <p:ph idx="1" type="body"/>
          </p:nvPr>
        </p:nvSpPr>
        <p:spPr>
          <a:xfrm>
            <a:off x="5886845" y="1144374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2" type="body"/>
          </p:nvPr>
        </p:nvSpPr>
        <p:spPr>
          <a:xfrm>
            <a:off x="5886845" y="2465017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3" type="body"/>
          </p:nvPr>
        </p:nvSpPr>
        <p:spPr>
          <a:xfrm>
            <a:off x="5886845" y="3785661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Appendix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/>
        </p:nvSpPr>
        <p:spPr>
          <a:xfrm>
            <a:off x="1248156" y="1795530"/>
            <a:ext cx="7482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345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45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50" y="4011930"/>
            <a:ext cx="1762505" cy="493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/>
        </p:nvSpPr>
        <p:spPr>
          <a:xfrm>
            <a:off x="327992" y="1802910"/>
            <a:ext cx="5327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405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7"/>
          <p:cNvSpPr txBox="1"/>
          <p:nvPr/>
        </p:nvSpPr>
        <p:spPr>
          <a:xfrm>
            <a:off x="413604" y="2989695"/>
            <a:ext cx="613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200" u="none" strike="noStrike">
                <a:solidFill>
                  <a:srgbClr val="F89628"/>
                </a:solidFill>
                <a:latin typeface="Arial"/>
                <a:ea typeface="Arial"/>
                <a:cs typeface="Arial"/>
                <a:sym typeface="Arial"/>
              </a:rPr>
              <a:t>Worldwide</a:t>
            </a:r>
            <a:r>
              <a:rPr b="0" i="0" lang="ja" sz="12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 N. America  |  LATAM  |  UK/IR  |  EMEA  |  APAC  |  Japan  |  China</a:t>
            </a:r>
            <a:endParaRPr b="0" i="0" sz="12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604" y="1426464"/>
            <a:ext cx="2544319" cy="71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36789" y="114936"/>
            <a:ext cx="820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0593" y="1009332"/>
            <a:ext cx="82053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95596" y="4883833"/>
            <a:ext cx="4143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ja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 All rights reserved.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5.png"/><Relationship Id="rId20" Type="http://schemas.openxmlformats.org/officeDocument/2006/relationships/image" Target="../media/image11.png"/><Relationship Id="rId22" Type="http://schemas.openxmlformats.org/officeDocument/2006/relationships/image" Target="../media/image31.png"/><Relationship Id="rId21" Type="http://schemas.openxmlformats.org/officeDocument/2006/relationships/image" Target="../media/image15.png"/><Relationship Id="rId24" Type="http://schemas.openxmlformats.org/officeDocument/2006/relationships/image" Target="../media/image23.png"/><Relationship Id="rId23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6.png"/><Relationship Id="rId26" Type="http://schemas.openxmlformats.org/officeDocument/2006/relationships/image" Target="../media/image27.png"/><Relationship Id="rId25" Type="http://schemas.openxmlformats.org/officeDocument/2006/relationships/image" Target="../media/image41.png"/><Relationship Id="rId28" Type="http://schemas.openxmlformats.org/officeDocument/2006/relationships/image" Target="../media/image28.png"/><Relationship Id="rId27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29" Type="http://schemas.openxmlformats.org/officeDocument/2006/relationships/image" Target="../media/image26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Relationship Id="rId31" Type="http://schemas.openxmlformats.org/officeDocument/2006/relationships/image" Target="../media/image37.png"/><Relationship Id="rId30" Type="http://schemas.openxmlformats.org/officeDocument/2006/relationships/image" Target="../media/image24.png"/><Relationship Id="rId11" Type="http://schemas.openxmlformats.org/officeDocument/2006/relationships/image" Target="../media/image12.png"/><Relationship Id="rId33" Type="http://schemas.openxmlformats.org/officeDocument/2006/relationships/image" Target="../media/image29.png"/><Relationship Id="rId10" Type="http://schemas.openxmlformats.org/officeDocument/2006/relationships/image" Target="../media/image17.png"/><Relationship Id="rId32" Type="http://schemas.openxmlformats.org/officeDocument/2006/relationships/image" Target="../media/image30.png"/><Relationship Id="rId13" Type="http://schemas.openxmlformats.org/officeDocument/2006/relationships/image" Target="../media/image14.png"/><Relationship Id="rId35" Type="http://schemas.openxmlformats.org/officeDocument/2006/relationships/image" Target="../media/image34.png"/><Relationship Id="rId12" Type="http://schemas.openxmlformats.org/officeDocument/2006/relationships/image" Target="../media/image13.png"/><Relationship Id="rId34" Type="http://schemas.openxmlformats.org/officeDocument/2006/relationships/image" Target="../media/image33.png"/><Relationship Id="rId15" Type="http://schemas.openxmlformats.org/officeDocument/2006/relationships/image" Target="../media/image8.png"/><Relationship Id="rId37" Type="http://schemas.openxmlformats.org/officeDocument/2006/relationships/image" Target="../media/image35.png"/><Relationship Id="rId14" Type="http://schemas.openxmlformats.org/officeDocument/2006/relationships/image" Target="../media/image20.png"/><Relationship Id="rId36" Type="http://schemas.openxmlformats.org/officeDocument/2006/relationships/image" Target="../media/image38.png"/><Relationship Id="rId17" Type="http://schemas.openxmlformats.org/officeDocument/2006/relationships/image" Target="../media/image32.png"/><Relationship Id="rId39" Type="http://schemas.openxmlformats.org/officeDocument/2006/relationships/image" Target="../media/image40.png"/><Relationship Id="rId16" Type="http://schemas.openxmlformats.org/officeDocument/2006/relationships/image" Target="../media/image7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45.png"/><Relationship Id="rId20" Type="http://schemas.openxmlformats.org/officeDocument/2006/relationships/image" Target="../media/image11.png"/><Relationship Id="rId22" Type="http://schemas.openxmlformats.org/officeDocument/2006/relationships/image" Target="../media/image31.png"/><Relationship Id="rId21" Type="http://schemas.openxmlformats.org/officeDocument/2006/relationships/image" Target="../media/image15.png"/><Relationship Id="rId24" Type="http://schemas.openxmlformats.org/officeDocument/2006/relationships/image" Target="../media/image23.png"/><Relationship Id="rId23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Relationship Id="rId9" Type="http://schemas.openxmlformats.org/officeDocument/2006/relationships/image" Target="../media/image6.png"/><Relationship Id="rId26" Type="http://schemas.openxmlformats.org/officeDocument/2006/relationships/image" Target="../media/image27.png"/><Relationship Id="rId25" Type="http://schemas.openxmlformats.org/officeDocument/2006/relationships/image" Target="../media/image41.png"/><Relationship Id="rId28" Type="http://schemas.openxmlformats.org/officeDocument/2006/relationships/image" Target="../media/image28.png"/><Relationship Id="rId27" Type="http://schemas.openxmlformats.org/officeDocument/2006/relationships/image" Target="../media/image25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29" Type="http://schemas.openxmlformats.org/officeDocument/2006/relationships/image" Target="../media/image26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Relationship Id="rId31" Type="http://schemas.openxmlformats.org/officeDocument/2006/relationships/image" Target="../media/image37.png"/><Relationship Id="rId30" Type="http://schemas.openxmlformats.org/officeDocument/2006/relationships/image" Target="../media/image24.png"/><Relationship Id="rId11" Type="http://schemas.openxmlformats.org/officeDocument/2006/relationships/image" Target="../media/image12.png"/><Relationship Id="rId33" Type="http://schemas.openxmlformats.org/officeDocument/2006/relationships/image" Target="../media/image29.png"/><Relationship Id="rId10" Type="http://schemas.openxmlformats.org/officeDocument/2006/relationships/image" Target="../media/image17.png"/><Relationship Id="rId32" Type="http://schemas.openxmlformats.org/officeDocument/2006/relationships/image" Target="../media/image30.png"/><Relationship Id="rId13" Type="http://schemas.openxmlformats.org/officeDocument/2006/relationships/image" Target="../media/image14.png"/><Relationship Id="rId35" Type="http://schemas.openxmlformats.org/officeDocument/2006/relationships/image" Target="../media/image34.png"/><Relationship Id="rId12" Type="http://schemas.openxmlformats.org/officeDocument/2006/relationships/image" Target="../media/image13.png"/><Relationship Id="rId34" Type="http://schemas.openxmlformats.org/officeDocument/2006/relationships/image" Target="../media/image33.png"/><Relationship Id="rId15" Type="http://schemas.openxmlformats.org/officeDocument/2006/relationships/image" Target="../media/image8.png"/><Relationship Id="rId37" Type="http://schemas.openxmlformats.org/officeDocument/2006/relationships/image" Target="../media/image35.png"/><Relationship Id="rId14" Type="http://schemas.openxmlformats.org/officeDocument/2006/relationships/image" Target="../media/image20.png"/><Relationship Id="rId36" Type="http://schemas.openxmlformats.org/officeDocument/2006/relationships/image" Target="../media/image38.png"/><Relationship Id="rId17" Type="http://schemas.openxmlformats.org/officeDocument/2006/relationships/image" Target="../media/image32.png"/><Relationship Id="rId39" Type="http://schemas.openxmlformats.org/officeDocument/2006/relationships/image" Target="../media/image40.png"/><Relationship Id="rId16" Type="http://schemas.openxmlformats.org/officeDocument/2006/relationships/image" Target="../media/image7.png"/><Relationship Id="rId38" Type="http://schemas.openxmlformats.org/officeDocument/2006/relationships/image" Target="../media/image36.png"/><Relationship Id="rId19" Type="http://schemas.openxmlformats.org/officeDocument/2006/relationships/image" Target="../media/image21.png"/><Relationship Id="rId1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システム構成提案書</a:t>
            </a:r>
            <a:endParaRPr/>
          </a:p>
        </p:txBody>
      </p:sp>
      <p:sp>
        <p:nvSpPr>
          <p:cNvPr id="165" name="Google Shape;165;p38"/>
          <p:cNvSpPr txBox="1"/>
          <p:nvPr>
            <p:ph idx="1" type="subTitle"/>
          </p:nvPr>
        </p:nvSpPr>
        <p:spPr>
          <a:xfrm>
            <a:off x="5111125" y="2797175"/>
            <a:ext cx="39423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Dynamo:</a:t>
            </a:r>
            <a:r>
              <a:rPr lang="ja" sz="2390"/>
              <a:t>山﨑卓哉,篠﨑晃佳</a:t>
            </a:r>
            <a:endParaRPr sz="239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4" name="Google Shape;504;p47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ネットワーク保護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ファイアウォールなど、ネットワークを保護する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システム管理者、業務担当者向けのシステムについては、社内拠点用のグローバル IP アドレス以外からのアクセスを遮断する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ＡＷＳクラウド内の通信については、可能な限りインターネットを経由しない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ＡＷＳクラウド内からインターネットへの通信については、URL フィルタリングによるアクセス制御をする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WAF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IAMグループにResourceIP制御するポリシーをアタッチする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ECSとAuroraをプライベートサブネットに配置する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ALBだけをパブリックに設置する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S3はVPCエンドポイントを使ってつなぐ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パブリックにプロキシサーバーを立て、URLフィルタリングを実現する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ログの収集・保管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業務担当者がシステムにアクセスした形跡を保管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障害発生時等に、収集・保管されたログを参照できること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CloudWatch logs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CloudTrail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→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Cloudwatchダッシュボードで見れるようにする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1" name="Google Shape;511;p48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システム運行状況の把握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ダッシュボードなどを通じてシステムの稼働状況を確認できること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障害発生/セキュリティインシデント時に通知されること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ログを参照できること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Cloudwatchでダッシュボード作成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SecurityHub、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EventBridgeを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使って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SNS通知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cloudtrailでログを追う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システム利用状況の確認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ユーザ登録者数や最終ログイン時刻を確認できること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クラウド利用料金が一定値を超えた場合、業務担当者に通知すること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Cognitoで参照する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CostExplorerで設定する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運用業務タスク負荷軽減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一般ユーザテスト用の環境は可能な限り運用作業を自動化し、また障害が発生しにくい構成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Codeシリーズでデプロイ自動化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>
            <p:ph idx="1" type="subTitle"/>
          </p:nvPr>
        </p:nvSpPr>
        <p:spPr>
          <a:xfrm>
            <a:off x="871025" y="2097775"/>
            <a:ext cx="56178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４</a:t>
            </a:r>
            <a:r>
              <a:rPr lang="ja" sz="2390"/>
              <a:t>.要件設計マトリックス(</a:t>
            </a:r>
            <a:r>
              <a:rPr lang="ja" sz="2390"/>
              <a:t>追加課題</a:t>
            </a:r>
            <a:r>
              <a:rPr lang="ja" sz="2390"/>
              <a:t>)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t/>
            </a:r>
            <a:endParaRPr sz="223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（追加課題）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3" name="Google Shape;523;p50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① </a:t>
                      </a:r>
                      <a:r>
                        <a:rPr b="1" baseline="3000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b="1" baseline="3000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オンプレミスデータセンター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との接続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オンプレミスデータセンターと接続できること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DirectConnectを使用して、オンプレとAWS間をつなぐ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② </a:t>
                      </a:r>
                      <a:r>
                        <a:rPr b="1" baseline="3000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大規模障害に向けた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バックアップ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顧客データのバックアップを遠隔地域に保管すること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S3にとったAuroraスナップショットを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大阪へ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レプリケーション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24" name="Google Shape;524;p50"/>
          <p:cNvSpPr txBox="1"/>
          <p:nvPr/>
        </p:nvSpPr>
        <p:spPr>
          <a:xfrm>
            <a:off x="3708000" y="355697"/>
            <a:ext cx="540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7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*1: 追加検討課題の取り組みは任意です。もし余力があれば「7.追加検討課題」から1-2つの課題を選び、検討・提案してください </a:t>
            </a:r>
            <a:endParaRPr b="0" i="0" sz="7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（追加課題）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1" name="Google Shape;531;p51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③ </a:t>
                      </a:r>
                      <a:r>
                        <a:rPr b="1" baseline="3000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開発環境と本番環境の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スムーズな連携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5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④ </a:t>
                      </a:r>
                      <a:r>
                        <a:rPr b="1" baseline="3000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高度なセキュリティ対策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32" name="Google Shape;532;p51"/>
          <p:cNvSpPr txBox="1"/>
          <p:nvPr/>
        </p:nvSpPr>
        <p:spPr>
          <a:xfrm>
            <a:off x="3708000" y="355697"/>
            <a:ext cx="540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7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*1: 追加検討課題の取り組みは任意です。もし余力があれば「7.追加検討課題」から1-2つの課題を選び、検討・提案してください </a:t>
            </a:r>
            <a:endParaRPr b="0" i="0" sz="7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（追加課題）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9" name="Google Shape;539;p52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b="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⑤ </a:t>
                      </a:r>
                      <a:r>
                        <a:rPr b="1" baseline="30000" i="0" lang="ja" sz="900" u="none" cap="none" strike="noStrik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b="0" i="0" sz="900" u="none" cap="none" strike="noStrik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CDNの利用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DDoS 攻撃（Distributed Denial of Service Attack）に備えて、CDN の利用、同一 IP アドレスからのリクエストのレート制限、オリジンサーバーの保護する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CloudFrontの手前にAWSシールドを設けてDDoSを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防ぐ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CloudFrontから来たリクエストのみを受け入れる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40" name="Google Shape;540;p52"/>
          <p:cNvSpPr txBox="1"/>
          <p:nvPr/>
        </p:nvSpPr>
        <p:spPr>
          <a:xfrm>
            <a:off x="3708000" y="355697"/>
            <a:ext cx="5400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7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*1: 追加検討課題の取り組みは任意です。もし余力があれば「7.追加検討課題」から1-2つの課題を選び、検討・提案してください </a:t>
            </a:r>
            <a:endParaRPr b="0" i="0" sz="7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/>
          <p:nvPr>
            <p:ph idx="1" type="subTitle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ja" sz="2390"/>
              <a:t>５.メリデメ比較表</a:t>
            </a:r>
            <a:endParaRPr sz="223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メリット・デメリットの比較表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URLフィルタリングの方式検討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4"/>
          <p:cNvSpPr/>
          <p:nvPr/>
        </p:nvSpPr>
        <p:spPr>
          <a:xfrm>
            <a:off x="17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プロキシサーバ</a:t>
            </a: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53" name="Google Shape;553;p54"/>
          <p:cNvSpPr/>
          <p:nvPr/>
        </p:nvSpPr>
        <p:spPr>
          <a:xfrm>
            <a:off x="53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NWファイアウォール</a:t>
            </a: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252000" y="1378006"/>
            <a:ext cx="1440000" cy="617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方式の説明</a:t>
            </a:r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828000" y="2802825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運用性</a:t>
            </a:r>
            <a:endParaRPr sz="1200"/>
          </a:p>
        </p:txBody>
      </p:sp>
      <p:sp>
        <p:nvSpPr>
          <p:cNvPr id="556" name="Google Shape;556;p54"/>
          <p:cNvSpPr/>
          <p:nvPr/>
        </p:nvSpPr>
        <p:spPr>
          <a:xfrm rot="5400000">
            <a:off x="-532500" y="2867323"/>
            <a:ext cx="2073000" cy="504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比較観点</a:t>
            </a:r>
            <a:endParaRPr/>
          </a:p>
        </p:txBody>
      </p:sp>
      <p:sp>
        <p:nvSpPr>
          <p:cNvPr id="557" name="Google Shape;557;p54"/>
          <p:cNvSpPr/>
          <p:nvPr/>
        </p:nvSpPr>
        <p:spPr>
          <a:xfrm>
            <a:off x="1764000" y="1378006"/>
            <a:ext cx="3456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プロキシサーバを立てて、URLフィルタリングを行う</a:t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>
            <a:off x="5364000" y="1378006"/>
            <a:ext cx="3456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NWファイアウォールのACLでフィルタリングする</a:t>
            </a:r>
            <a:endParaRPr/>
          </a:p>
        </p:txBody>
      </p:sp>
      <p:sp>
        <p:nvSpPr>
          <p:cNvPr id="559" name="Google Shape;559;p54"/>
          <p:cNvSpPr/>
          <p:nvPr/>
        </p:nvSpPr>
        <p:spPr>
          <a:xfrm>
            <a:off x="1764000" y="28028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4"/>
          <p:cNvSpPr/>
          <p:nvPr/>
        </p:nvSpPr>
        <p:spPr>
          <a:xfrm>
            <a:off x="5364000" y="28028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4"/>
          <p:cNvSpPr/>
          <p:nvPr/>
        </p:nvSpPr>
        <p:spPr>
          <a:xfrm>
            <a:off x="2412000" y="28028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OSレイヤーのメンテも必要</a:t>
            </a:r>
            <a:endParaRPr sz="1200"/>
          </a:p>
        </p:txBody>
      </p:sp>
      <p:sp>
        <p:nvSpPr>
          <p:cNvPr id="562" name="Google Shape;562;p54"/>
          <p:cNvSpPr/>
          <p:nvPr/>
        </p:nvSpPr>
        <p:spPr>
          <a:xfrm>
            <a:off x="6012000" y="28028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ACLの更新にのみ注力できる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63" name="Google Shape;563;p54"/>
          <p:cNvSpPr/>
          <p:nvPr/>
        </p:nvSpPr>
        <p:spPr>
          <a:xfrm>
            <a:off x="3815013" y="74474"/>
            <a:ext cx="4860900" cy="734700"/>
          </a:xfrm>
          <a:prstGeom prst="wedgeRectCallout">
            <a:avLst>
              <a:gd fmla="val 34492" name="adj1"/>
              <a:gd fmla="val 4941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以下のフォーマットを用いて。方式のメリット・デメリットの比較表を記載します。</a:t>
            </a:r>
            <a:endParaRPr b="1" i="0" sz="90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比較表は</a:t>
            </a:r>
            <a:r>
              <a:rPr b="1" i="0" lang="ja" sz="900" u="none" strike="noStrik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最低2スライド分</a:t>
            </a: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作成してください。</a:t>
            </a:r>
            <a:b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(例：「1.サーバの方式案比較」と「2.DBの方式案比較」等)</a:t>
            </a:r>
            <a:endParaRPr b="1" i="0" sz="90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64" name="Google Shape;564;p54"/>
          <p:cNvSpPr txBox="1"/>
          <p:nvPr/>
        </p:nvSpPr>
        <p:spPr>
          <a:xfrm>
            <a:off x="1764000" y="4144250"/>
            <a:ext cx="68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今回はプロキシサーバ方式を採用する。NWファイアウォール方式では抜け穴がありノックアウトと判断したため。</a:t>
            </a:r>
            <a:endParaRPr/>
          </a:p>
        </p:txBody>
      </p:sp>
      <p:sp>
        <p:nvSpPr>
          <p:cNvPr id="565" name="Google Shape;565;p54"/>
          <p:cNvSpPr/>
          <p:nvPr/>
        </p:nvSpPr>
        <p:spPr>
          <a:xfrm>
            <a:off x="828000" y="3524948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実効性</a:t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1764000" y="3540132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567" name="Google Shape;567;p54"/>
          <p:cNvSpPr/>
          <p:nvPr/>
        </p:nvSpPr>
        <p:spPr>
          <a:xfrm>
            <a:off x="5364000" y="3540132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×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8" name="Google Shape;568;p54"/>
          <p:cNvSpPr/>
          <p:nvPr/>
        </p:nvSpPr>
        <p:spPr>
          <a:xfrm>
            <a:off x="2412000" y="3540132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URLを指定して、確実な遮断が可能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9" name="Google Shape;569;p54"/>
          <p:cNvSpPr/>
          <p:nvPr/>
        </p:nvSpPr>
        <p:spPr>
          <a:xfrm>
            <a:off x="6012000" y="3540132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URLを指定して遮断できるが、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抜け穴があり、確実ではない</a:t>
            </a:r>
            <a:endParaRPr/>
          </a:p>
        </p:txBody>
      </p:sp>
      <p:sp>
        <p:nvSpPr>
          <p:cNvPr id="570" name="Google Shape;570;p54"/>
          <p:cNvSpPr/>
          <p:nvPr/>
        </p:nvSpPr>
        <p:spPr>
          <a:xfrm>
            <a:off x="828000" y="2084924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コスト</a:t>
            </a:r>
            <a:endParaRPr/>
          </a:p>
        </p:txBody>
      </p:sp>
      <p:sp>
        <p:nvSpPr>
          <p:cNvPr id="571" name="Google Shape;571;p54"/>
          <p:cNvSpPr/>
          <p:nvPr/>
        </p:nvSpPr>
        <p:spPr>
          <a:xfrm>
            <a:off x="1764000" y="20806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△</a:t>
            </a:r>
            <a:endParaRPr/>
          </a:p>
        </p:txBody>
      </p:sp>
      <p:sp>
        <p:nvSpPr>
          <p:cNvPr id="572" name="Google Shape;572;p54"/>
          <p:cNvSpPr/>
          <p:nvPr/>
        </p:nvSpPr>
        <p:spPr>
          <a:xfrm>
            <a:off x="5364000" y="20806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2412000" y="20806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EC2を構築し、維持するのでややかかる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4" name="Google Shape;574;p54"/>
          <p:cNvSpPr/>
          <p:nvPr/>
        </p:nvSpPr>
        <p:spPr>
          <a:xfrm>
            <a:off x="6012000" y="20806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EC2に比べて安価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メリット・デメリットの比較表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コンテナの起動タイプ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17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Fargate</a:t>
            </a: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82" name="Google Shape;582;p55"/>
          <p:cNvSpPr/>
          <p:nvPr/>
        </p:nvSpPr>
        <p:spPr>
          <a:xfrm>
            <a:off x="53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EC2</a:t>
            </a: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83" name="Google Shape;583;p55"/>
          <p:cNvSpPr/>
          <p:nvPr/>
        </p:nvSpPr>
        <p:spPr>
          <a:xfrm>
            <a:off x="252000" y="1378006"/>
            <a:ext cx="1440000" cy="617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方式の説明</a:t>
            </a:r>
            <a:endParaRPr/>
          </a:p>
        </p:txBody>
      </p:sp>
      <p:sp>
        <p:nvSpPr>
          <p:cNvPr id="584" name="Google Shape;584;p55"/>
          <p:cNvSpPr/>
          <p:nvPr/>
        </p:nvSpPr>
        <p:spPr>
          <a:xfrm>
            <a:off x="828000" y="2082823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lt1"/>
                </a:solidFill>
              </a:rPr>
              <a:t>コスト</a:t>
            </a:r>
            <a:endParaRPr sz="1300"/>
          </a:p>
        </p:txBody>
      </p:sp>
      <p:sp>
        <p:nvSpPr>
          <p:cNvPr id="585" name="Google Shape;585;p55"/>
          <p:cNvSpPr/>
          <p:nvPr/>
        </p:nvSpPr>
        <p:spPr>
          <a:xfrm>
            <a:off x="828000" y="2802824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lt1"/>
                </a:solidFill>
              </a:rPr>
              <a:t>運用性</a:t>
            </a:r>
            <a:endParaRPr sz="1300"/>
          </a:p>
        </p:txBody>
      </p:sp>
      <p:sp>
        <p:nvSpPr>
          <p:cNvPr id="586" name="Google Shape;586;p55"/>
          <p:cNvSpPr/>
          <p:nvPr/>
        </p:nvSpPr>
        <p:spPr>
          <a:xfrm>
            <a:off x="828000" y="3522825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lt1"/>
                </a:solidFill>
              </a:rPr>
              <a:t>拡張性</a:t>
            </a:r>
            <a:endParaRPr sz="1300"/>
          </a:p>
        </p:txBody>
      </p:sp>
      <p:sp>
        <p:nvSpPr>
          <p:cNvPr id="587" name="Google Shape;587;p55"/>
          <p:cNvSpPr/>
          <p:nvPr/>
        </p:nvSpPr>
        <p:spPr>
          <a:xfrm rot="5400000">
            <a:off x="-532500" y="2867323"/>
            <a:ext cx="2073000" cy="504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比較観点</a:t>
            </a:r>
            <a:endParaRPr/>
          </a:p>
        </p:txBody>
      </p:sp>
      <p:sp>
        <p:nvSpPr>
          <p:cNvPr id="588" name="Google Shape;588;p55"/>
          <p:cNvSpPr/>
          <p:nvPr/>
        </p:nvSpPr>
        <p:spPr>
          <a:xfrm>
            <a:off x="1764000" y="1378006"/>
            <a:ext cx="3456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コンテナの起動タイプをFargateとする</a:t>
            </a:r>
            <a:endParaRPr/>
          </a:p>
        </p:txBody>
      </p:sp>
      <p:sp>
        <p:nvSpPr>
          <p:cNvPr id="589" name="Google Shape;589;p55"/>
          <p:cNvSpPr/>
          <p:nvPr/>
        </p:nvSpPr>
        <p:spPr>
          <a:xfrm>
            <a:off x="5364000" y="1378006"/>
            <a:ext cx="3456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コンテナの起動タイプをEC2とする</a:t>
            </a:r>
            <a:endParaRPr sz="1800"/>
          </a:p>
        </p:txBody>
      </p:sp>
      <p:sp>
        <p:nvSpPr>
          <p:cNvPr id="590" name="Google Shape;590;p55"/>
          <p:cNvSpPr/>
          <p:nvPr/>
        </p:nvSpPr>
        <p:spPr>
          <a:xfrm>
            <a:off x="1764000" y="20980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/>
          </a:p>
        </p:txBody>
      </p:sp>
      <p:sp>
        <p:nvSpPr>
          <p:cNvPr id="591" name="Google Shape;591;p55"/>
          <p:cNvSpPr/>
          <p:nvPr/>
        </p:nvSpPr>
        <p:spPr>
          <a:xfrm>
            <a:off x="5364000" y="20980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592" name="Google Shape;592;p55"/>
          <p:cNvSpPr/>
          <p:nvPr/>
        </p:nvSpPr>
        <p:spPr>
          <a:xfrm>
            <a:off x="2412000" y="20980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EC2に比べ15%程度高い</a:t>
            </a: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6012000" y="20980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Fargateに比べ安い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>
            <a:off x="1764000" y="27985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◎</a:t>
            </a: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64000" y="27985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/>
          </a:p>
        </p:txBody>
      </p:sp>
      <p:sp>
        <p:nvSpPr>
          <p:cNvPr id="596" name="Google Shape;596;p55"/>
          <p:cNvSpPr/>
          <p:nvPr/>
        </p:nvSpPr>
        <p:spPr>
          <a:xfrm>
            <a:off x="2412000" y="27985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OSレイヤーの管理・クラスター管理が不要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97" name="Google Shape;597;p55"/>
          <p:cNvSpPr/>
          <p:nvPr/>
        </p:nvSpPr>
        <p:spPr>
          <a:xfrm>
            <a:off x="6012000" y="27985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OSレイヤーの管理・クラスター管理が必要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1764000" y="35228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5"/>
          <p:cNvSpPr/>
          <p:nvPr/>
        </p:nvSpPr>
        <p:spPr>
          <a:xfrm>
            <a:off x="5364000" y="35228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5"/>
          <p:cNvSpPr/>
          <p:nvPr/>
        </p:nvSpPr>
        <p:spPr>
          <a:xfrm>
            <a:off x="2412000" y="35228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EC2と比べると自由度が低い</a:t>
            </a:r>
            <a:endParaRPr sz="1800"/>
          </a:p>
        </p:txBody>
      </p:sp>
      <p:sp>
        <p:nvSpPr>
          <p:cNvPr id="601" name="Google Shape;601;p55"/>
          <p:cNvSpPr/>
          <p:nvPr/>
        </p:nvSpPr>
        <p:spPr>
          <a:xfrm>
            <a:off x="6012000" y="35228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GPUを使うなど、カスタマイズの自由度が高い</a:t>
            </a:r>
            <a:endParaRPr/>
          </a:p>
        </p:txBody>
      </p:sp>
      <p:sp>
        <p:nvSpPr>
          <p:cNvPr id="602" name="Google Shape;602;p55"/>
          <p:cNvSpPr/>
          <p:nvPr/>
        </p:nvSpPr>
        <p:spPr>
          <a:xfrm>
            <a:off x="3815013" y="74474"/>
            <a:ext cx="4860900" cy="734700"/>
          </a:xfrm>
          <a:prstGeom prst="wedgeRectCallout">
            <a:avLst>
              <a:gd fmla="val 34492" name="adj1"/>
              <a:gd fmla="val 4941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以下のフォーマットを用いて。方式のメリット・デメリットの比較表を記載します。</a:t>
            </a:r>
            <a:endParaRPr b="1" i="0" sz="90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比較表は</a:t>
            </a:r>
            <a:r>
              <a:rPr b="1" i="0" lang="ja" sz="900" u="none" strike="noStrik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最低2スライド分</a:t>
            </a: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作成してください。</a:t>
            </a:r>
            <a:b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b="1" i="0" lang="ja" sz="90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(例：「1.サーバの方式案比較」と「2.DBの方式案比較」等)</a:t>
            </a:r>
            <a:endParaRPr b="1" i="0" sz="90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03" name="Google Shape;603;p55"/>
          <p:cNvSpPr txBox="1"/>
          <p:nvPr/>
        </p:nvSpPr>
        <p:spPr>
          <a:xfrm>
            <a:off x="1764000" y="4223900"/>
            <a:ext cx="6842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ECSのカスタマイズ要件も今回はなく、運用面のメリットを重視し、Fargate方式とする。</a:t>
            </a:r>
            <a:endParaRPr/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3">
            <a:alphaModFix/>
          </a:blip>
          <a:srcRect b="30015" l="10825" r="42970" t="41803"/>
          <a:stretch/>
        </p:blipFill>
        <p:spPr>
          <a:xfrm>
            <a:off x="9415925" y="1471050"/>
            <a:ext cx="4224874" cy="14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6"/>
          <p:cNvSpPr txBox="1"/>
          <p:nvPr>
            <p:ph idx="1" type="subTitle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６.追加課題の検討結果</a:t>
            </a:r>
            <a:endParaRPr sz="23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ctrTitle"/>
          </p:nvPr>
        </p:nvSpPr>
        <p:spPr>
          <a:xfrm>
            <a:off x="195150" y="247700"/>
            <a:ext cx="8520600" cy="8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目次</a:t>
            </a:r>
            <a:endParaRPr/>
          </a:p>
        </p:txBody>
      </p:sp>
      <p:sp>
        <p:nvSpPr>
          <p:cNvPr id="171" name="Google Shape;171;p39"/>
          <p:cNvSpPr txBox="1"/>
          <p:nvPr>
            <p:ph idx="1" type="subTitle"/>
          </p:nvPr>
        </p:nvSpPr>
        <p:spPr>
          <a:xfrm>
            <a:off x="629700" y="1179800"/>
            <a:ext cx="5669700" cy="3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１.アーキテクチャ図(基本構成)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２</a:t>
            </a:r>
            <a:r>
              <a:rPr lang="ja" sz="2390"/>
              <a:t>.アーキテクチャ図(Outbound)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３.要件設計マトリックス(必須)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４.要件設計マトリックス(追加課題)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５.メリデメ比較表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６.追加課題の検討結果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39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"/>
          <p:cNvSpPr/>
          <p:nvPr/>
        </p:nvSpPr>
        <p:spPr>
          <a:xfrm>
            <a:off x="799825" y="968950"/>
            <a:ext cx="2126400" cy="291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東京R</a:t>
            </a:r>
            <a:endParaRPr/>
          </a:p>
        </p:txBody>
      </p:sp>
      <p:sp>
        <p:nvSpPr>
          <p:cNvPr id="616" name="Google Shape;616;p57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追加課題の検討結果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（任意）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①オンプレミスデータセンターとの接続</a:t>
            </a:r>
            <a:endParaRPr sz="2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4736825" y="968950"/>
            <a:ext cx="2126400" cy="291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オンプレ環境</a:t>
            </a:r>
            <a:endParaRPr/>
          </a:p>
        </p:txBody>
      </p:sp>
      <p:cxnSp>
        <p:nvCxnSpPr>
          <p:cNvPr id="618" name="Google Shape;618;p57"/>
          <p:cNvCxnSpPr>
            <a:stCxn id="615" idx="3"/>
            <a:endCxn id="617" idx="1"/>
          </p:cNvCxnSpPr>
          <p:nvPr/>
        </p:nvCxnSpPr>
        <p:spPr>
          <a:xfrm>
            <a:off x="2926225" y="2424100"/>
            <a:ext cx="181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9" name="Google Shape;619;p57"/>
          <p:cNvSpPr txBox="1"/>
          <p:nvPr/>
        </p:nvSpPr>
        <p:spPr>
          <a:xfrm>
            <a:off x="3171075" y="1917700"/>
            <a:ext cx="132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DirectConnect</a:t>
            </a:r>
            <a:endParaRPr/>
          </a:p>
        </p:txBody>
      </p:sp>
      <p:sp>
        <p:nvSpPr>
          <p:cNvPr id="620" name="Google Shape;620;p57"/>
          <p:cNvSpPr txBox="1"/>
          <p:nvPr/>
        </p:nvSpPr>
        <p:spPr>
          <a:xfrm>
            <a:off x="799825" y="4000500"/>
            <a:ext cx="63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SGで社内環境のみからのアクセスを許可する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/>
          <p:cNvSpPr/>
          <p:nvPr/>
        </p:nvSpPr>
        <p:spPr>
          <a:xfrm>
            <a:off x="799825" y="968950"/>
            <a:ext cx="2126400" cy="291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東京R</a:t>
            </a:r>
            <a:endParaRPr/>
          </a:p>
        </p:txBody>
      </p:sp>
      <p:sp>
        <p:nvSpPr>
          <p:cNvPr id="627" name="Google Shape;627;p58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追加課題の検討結果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（任意）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②大規模障害に向けたバックアップ</a:t>
            </a:r>
            <a:endParaRPr sz="2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3047" y="134569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8"/>
          <p:cNvSpPr txBox="1"/>
          <p:nvPr/>
        </p:nvSpPr>
        <p:spPr>
          <a:xfrm>
            <a:off x="961072" y="1918381"/>
            <a:ext cx="1682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Aurora</a:t>
            </a:r>
            <a:endParaRPr sz="1100"/>
          </a:p>
        </p:txBody>
      </p:sp>
      <p:pic>
        <p:nvPicPr>
          <p:cNvPr id="630" name="Google Shape;63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7110" y="273369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8"/>
          <p:cNvSpPr txBox="1"/>
          <p:nvPr/>
        </p:nvSpPr>
        <p:spPr>
          <a:xfrm>
            <a:off x="962279" y="3306381"/>
            <a:ext cx="16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Simple Storage Service (Amazon S3)</a:t>
            </a:r>
            <a:endParaRPr sz="1100"/>
          </a:p>
        </p:txBody>
      </p:sp>
      <p:cxnSp>
        <p:nvCxnSpPr>
          <p:cNvPr id="632" name="Google Shape;632;p58"/>
          <p:cNvCxnSpPr>
            <a:stCxn id="629" idx="2"/>
            <a:endCxn id="630" idx="0"/>
          </p:cNvCxnSpPr>
          <p:nvPr/>
        </p:nvCxnSpPr>
        <p:spPr>
          <a:xfrm>
            <a:off x="1802272" y="2126281"/>
            <a:ext cx="600" cy="6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8"/>
          <p:cNvSpPr txBox="1"/>
          <p:nvPr/>
        </p:nvSpPr>
        <p:spPr>
          <a:xfrm>
            <a:off x="1892675" y="2229900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SnapShot</a:t>
            </a:r>
            <a:endParaRPr/>
          </a:p>
        </p:txBody>
      </p:sp>
      <p:sp>
        <p:nvSpPr>
          <p:cNvPr id="634" name="Google Shape;634;p58"/>
          <p:cNvSpPr/>
          <p:nvPr/>
        </p:nvSpPr>
        <p:spPr>
          <a:xfrm>
            <a:off x="3403325" y="968950"/>
            <a:ext cx="2126400" cy="2910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大阪R</a:t>
            </a:r>
            <a:endParaRPr/>
          </a:p>
        </p:txBody>
      </p:sp>
      <p:pic>
        <p:nvPicPr>
          <p:cNvPr id="635" name="Google Shape;635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360" y="273369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8"/>
          <p:cNvSpPr txBox="1"/>
          <p:nvPr/>
        </p:nvSpPr>
        <p:spPr>
          <a:xfrm>
            <a:off x="3626529" y="3306381"/>
            <a:ext cx="168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Simple Storage Service (Amazon S3)</a:t>
            </a:r>
            <a:endParaRPr sz="1100"/>
          </a:p>
        </p:txBody>
      </p:sp>
      <p:cxnSp>
        <p:nvCxnSpPr>
          <p:cNvPr id="637" name="Google Shape;637;p58"/>
          <p:cNvCxnSpPr>
            <a:endCxn id="635" idx="1"/>
          </p:cNvCxnSpPr>
          <p:nvPr/>
        </p:nvCxnSpPr>
        <p:spPr>
          <a:xfrm flipH="1" rot="10800000">
            <a:off x="2074460" y="3019441"/>
            <a:ext cx="21069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58"/>
          <p:cNvSpPr txBox="1"/>
          <p:nvPr/>
        </p:nvSpPr>
        <p:spPr>
          <a:xfrm>
            <a:off x="2446175" y="2630100"/>
            <a:ext cx="168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レプリケーション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9"/>
          <p:cNvSpPr txBox="1"/>
          <p:nvPr>
            <p:ph idx="1" type="subTitle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以上。</a:t>
            </a:r>
            <a:endParaRPr sz="239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idx="1" type="subTitle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5"/>
              <a:buFont typeface="Arial"/>
              <a:buNone/>
            </a:pPr>
            <a:r>
              <a:rPr lang="ja" sz="2231"/>
              <a:t>１.アーキテクチャ図(基本構成)</a:t>
            </a:r>
            <a:endParaRPr sz="223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/>
          <p:nvPr/>
        </p:nvSpPr>
        <p:spPr>
          <a:xfrm>
            <a:off x="1061400" y="186875"/>
            <a:ext cx="7141500" cy="48600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5029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TokyoR</a:t>
            </a:r>
            <a:endParaRPr sz="700"/>
          </a:p>
        </p:txBody>
      </p:sp>
      <p:sp>
        <p:nvSpPr>
          <p:cNvPr id="182" name="Google Shape;182;p41"/>
          <p:cNvSpPr/>
          <p:nvPr/>
        </p:nvSpPr>
        <p:spPr>
          <a:xfrm>
            <a:off x="859188" y="0"/>
            <a:ext cx="7520700" cy="5109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5029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Cloud</a:t>
            </a:r>
            <a:endParaRPr sz="600"/>
          </a:p>
        </p:txBody>
      </p:sp>
      <p:sp>
        <p:nvSpPr>
          <p:cNvPr id="183" name="Google Shape;183;p41"/>
          <p:cNvSpPr/>
          <p:nvPr/>
        </p:nvSpPr>
        <p:spPr>
          <a:xfrm>
            <a:off x="2274275" y="690550"/>
            <a:ext cx="5832900" cy="3300000"/>
          </a:xfrm>
          <a:prstGeom prst="rect">
            <a:avLst/>
          </a:prstGeom>
          <a:noFill/>
          <a:ln cap="flat" cmpd="sng" w="12700">
            <a:solidFill>
              <a:srgbClr val="693B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5029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93BC5"/>
                </a:solidFill>
              </a:rPr>
              <a:t>VPC</a:t>
            </a:r>
            <a:endParaRPr sz="700"/>
          </a:p>
        </p:txBody>
      </p:sp>
      <p:sp>
        <p:nvSpPr>
          <p:cNvPr id="184" name="Google Shape;184;p41"/>
          <p:cNvSpPr/>
          <p:nvPr/>
        </p:nvSpPr>
        <p:spPr>
          <a:xfrm>
            <a:off x="5112851" y="748850"/>
            <a:ext cx="2587200" cy="31584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anchorCtr="0" anchor="t" bIns="45700" lIns="5029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700" u="none" cap="none" strike="noStrike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700"/>
          </a:p>
        </p:txBody>
      </p:sp>
      <p:sp>
        <p:nvSpPr>
          <p:cNvPr id="185" name="Google Shape;185;p41"/>
          <p:cNvSpPr/>
          <p:nvPr/>
        </p:nvSpPr>
        <p:spPr>
          <a:xfrm>
            <a:off x="3029200" y="2658825"/>
            <a:ext cx="4918200" cy="11223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AZ2</a:t>
            </a:r>
            <a:endParaRPr sz="700"/>
          </a:p>
        </p:txBody>
      </p:sp>
      <p:pic>
        <p:nvPicPr>
          <p:cNvPr id="186" name="Google Shape;18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00" y="-3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/>
          <p:nvPr/>
        </p:nvSpPr>
        <p:spPr>
          <a:xfrm>
            <a:off x="3029200" y="1054725"/>
            <a:ext cx="4918200" cy="11223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AZ1</a:t>
            </a:r>
            <a:endParaRPr sz="700"/>
          </a:p>
        </p:txBody>
      </p:sp>
      <p:pic>
        <p:nvPicPr>
          <p:cNvPr id="188" name="Google Shape;18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3140" y="1284544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3500" y="4539808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587" y="4462950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3825" y="4513737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5527" y="4016604"/>
            <a:ext cx="276900" cy="2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41"/>
          <p:cNvGrpSpPr/>
          <p:nvPr/>
        </p:nvGrpSpPr>
        <p:grpSpPr>
          <a:xfrm>
            <a:off x="1532550" y="959498"/>
            <a:ext cx="561000" cy="462327"/>
            <a:chOff x="1612025" y="596798"/>
            <a:chExt cx="561000" cy="462327"/>
          </a:xfrm>
        </p:grpSpPr>
        <p:pic>
          <p:nvPicPr>
            <p:cNvPr id="194" name="Google Shape;194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075" y="59679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41"/>
            <p:cNvSpPr txBox="1"/>
            <p:nvPr/>
          </p:nvSpPr>
          <p:spPr>
            <a:xfrm>
              <a:off x="1612025" y="859025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Route53</a:t>
              </a:r>
              <a:endParaRPr sz="700"/>
            </a:p>
          </p:txBody>
        </p:sp>
      </p:grpSp>
      <p:grpSp>
        <p:nvGrpSpPr>
          <p:cNvPr id="196" name="Google Shape;196;p41"/>
          <p:cNvGrpSpPr/>
          <p:nvPr/>
        </p:nvGrpSpPr>
        <p:grpSpPr>
          <a:xfrm>
            <a:off x="1719259" y="2137988"/>
            <a:ext cx="530100" cy="585688"/>
            <a:chOff x="2296476" y="1684588"/>
            <a:chExt cx="530100" cy="585688"/>
          </a:xfrm>
        </p:grpSpPr>
        <p:pic>
          <p:nvPicPr>
            <p:cNvPr id="197" name="Google Shape;197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71024" y="16845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41"/>
            <p:cNvSpPr txBox="1"/>
            <p:nvPr/>
          </p:nvSpPr>
          <p:spPr>
            <a:xfrm>
              <a:off x="2296476" y="2070175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WAF</a:t>
              </a:r>
              <a:endParaRPr sz="700"/>
            </a:p>
          </p:txBody>
        </p:sp>
      </p:grpSp>
      <p:grpSp>
        <p:nvGrpSpPr>
          <p:cNvPr id="199" name="Google Shape;199;p41"/>
          <p:cNvGrpSpPr/>
          <p:nvPr/>
        </p:nvGrpSpPr>
        <p:grpSpPr>
          <a:xfrm>
            <a:off x="6628809" y="4539808"/>
            <a:ext cx="381000" cy="452860"/>
            <a:chOff x="5809047" y="4557371"/>
            <a:chExt cx="381000" cy="452860"/>
          </a:xfrm>
        </p:grpSpPr>
        <p:pic>
          <p:nvPicPr>
            <p:cNvPr id="200" name="Google Shape;200;p4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83152" y="4557371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41"/>
            <p:cNvSpPr txBox="1"/>
            <p:nvPr/>
          </p:nvSpPr>
          <p:spPr>
            <a:xfrm>
              <a:off x="5809047" y="4810131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SNS</a:t>
              </a:r>
              <a:endParaRPr sz="700"/>
            </a:p>
          </p:txBody>
        </p:sp>
      </p:grpSp>
      <p:grpSp>
        <p:nvGrpSpPr>
          <p:cNvPr id="202" name="Google Shape;202;p41"/>
          <p:cNvGrpSpPr/>
          <p:nvPr/>
        </p:nvGrpSpPr>
        <p:grpSpPr>
          <a:xfrm>
            <a:off x="5803100" y="4539808"/>
            <a:ext cx="762000" cy="476992"/>
            <a:chOff x="4142475" y="4645358"/>
            <a:chExt cx="762000" cy="476992"/>
          </a:xfrm>
        </p:grpSpPr>
        <p:pic>
          <p:nvPicPr>
            <p:cNvPr id="203" name="Google Shape;203;p4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79675" y="464535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41"/>
            <p:cNvSpPr txBox="1"/>
            <p:nvPr/>
          </p:nvSpPr>
          <p:spPr>
            <a:xfrm>
              <a:off x="4142475" y="4922250"/>
              <a:ext cx="762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EvenetBridge</a:t>
              </a:r>
              <a:endParaRPr sz="700"/>
            </a:p>
          </p:txBody>
        </p:sp>
      </p:grpSp>
      <p:sp>
        <p:nvSpPr>
          <p:cNvPr id="205" name="Google Shape;205;p41"/>
          <p:cNvSpPr txBox="1"/>
          <p:nvPr/>
        </p:nvSpPr>
        <p:spPr>
          <a:xfrm>
            <a:off x="7024625" y="1561450"/>
            <a:ext cx="6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(master)</a:t>
            </a:r>
            <a:endParaRPr sz="1000"/>
          </a:p>
        </p:txBody>
      </p:sp>
      <p:sp>
        <p:nvSpPr>
          <p:cNvPr id="206" name="Google Shape;206;p41"/>
          <p:cNvSpPr txBox="1"/>
          <p:nvPr/>
        </p:nvSpPr>
        <p:spPr>
          <a:xfrm>
            <a:off x="6493463" y="4258918"/>
            <a:ext cx="38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S3</a:t>
            </a:r>
            <a:endParaRPr sz="1100"/>
          </a:p>
        </p:txBody>
      </p:sp>
      <p:grpSp>
        <p:nvGrpSpPr>
          <p:cNvPr id="207" name="Google Shape;207;p41"/>
          <p:cNvGrpSpPr/>
          <p:nvPr/>
        </p:nvGrpSpPr>
        <p:grpSpPr>
          <a:xfrm>
            <a:off x="3694035" y="2177026"/>
            <a:ext cx="457200" cy="615862"/>
            <a:chOff x="3554885" y="1780513"/>
            <a:chExt cx="457200" cy="615862"/>
          </a:xfrm>
        </p:grpSpPr>
        <p:sp>
          <p:nvSpPr>
            <p:cNvPr id="208" name="Google Shape;208;p41"/>
            <p:cNvSpPr txBox="1"/>
            <p:nvPr/>
          </p:nvSpPr>
          <p:spPr>
            <a:xfrm>
              <a:off x="3592975" y="21962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ALB</a:t>
              </a:r>
              <a:endParaRPr sz="700"/>
            </a:p>
          </p:txBody>
        </p:sp>
        <p:pic>
          <p:nvPicPr>
            <p:cNvPr id="209" name="Google Shape;209;p4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554885" y="178051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41"/>
          <p:cNvGrpSpPr/>
          <p:nvPr/>
        </p:nvGrpSpPr>
        <p:grpSpPr>
          <a:xfrm>
            <a:off x="1747250" y="2723663"/>
            <a:ext cx="457200" cy="585525"/>
            <a:chOff x="2500900" y="2014000"/>
            <a:chExt cx="457200" cy="585525"/>
          </a:xfrm>
        </p:grpSpPr>
        <p:pic>
          <p:nvPicPr>
            <p:cNvPr id="211" name="Google Shape;211;p4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538438" y="2014000"/>
              <a:ext cx="360100" cy="36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41"/>
            <p:cNvSpPr txBox="1"/>
            <p:nvPr/>
          </p:nvSpPr>
          <p:spPr>
            <a:xfrm>
              <a:off x="2500900" y="2399425"/>
              <a:ext cx="457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ACM</a:t>
              </a:r>
              <a:endParaRPr sz="700"/>
            </a:p>
          </p:txBody>
        </p:sp>
      </p:grpSp>
      <p:grpSp>
        <p:nvGrpSpPr>
          <p:cNvPr id="213" name="Google Shape;213;p41"/>
          <p:cNvGrpSpPr/>
          <p:nvPr/>
        </p:nvGrpSpPr>
        <p:grpSpPr>
          <a:xfrm>
            <a:off x="1027050" y="2946938"/>
            <a:ext cx="530100" cy="478975"/>
            <a:chOff x="1593838" y="2525025"/>
            <a:chExt cx="530100" cy="478975"/>
          </a:xfrm>
        </p:grpSpPr>
        <p:pic>
          <p:nvPicPr>
            <p:cNvPr id="214" name="Google Shape;214;p4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99250" y="2525025"/>
              <a:ext cx="319275" cy="3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41"/>
            <p:cNvSpPr txBox="1"/>
            <p:nvPr/>
          </p:nvSpPr>
          <p:spPr>
            <a:xfrm>
              <a:off x="1593838" y="2803900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Cognito</a:t>
              </a:r>
              <a:endParaRPr sz="700"/>
            </a:p>
          </p:txBody>
        </p:sp>
      </p:grpSp>
      <p:grpSp>
        <p:nvGrpSpPr>
          <p:cNvPr id="216" name="Google Shape;216;p41"/>
          <p:cNvGrpSpPr/>
          <p:nvPr/>
        </p:nvGrpSpPr>
        <p:grpSpPr>
          <a:xfrm>
            <a:off x="2448773" y="2114354"/>
            <a:ext cx="381010" cy="507243"/>
            <a:chOff x="2973032" y="1196951"/>
            <a:chExt cx="577200" cy="697049"/>
          </a:xfrm>
        </p:grpSpPr>
        <p:pic>
          <p:nvPicPr>
            <p:cNvPr id="217" name="Google Shape;217;p4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99544" y="119695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41"/>
            <p:cNvSpPr txBox="1"/>
            <p:nvPr/>
          </p:nvSpPr>
          <p:spPr>
            <a:xfrm>
              <a:off x="2973032" y="1619200"/>
              <a:ext cx="577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IGW</a:t>
              </a:r>
              <a:endParaRPr sz="700"/>
            </a:p>
          </p:txBody>
        </p:sp>
      </p:grpSp>
      <p:grpSp>
        <p:nvGrpSpPr>
          <p:cNvPr id="219" name="Google Shape;219;p41"/>
          <p:cNvGrpSpPr/>
          <p:nvPr/>
        </p:nvGrpSpPr>
        <p:grpSpPr>
          <a:xfrm>
            <a:off x="1011612" y="2142438"/>
            <a:ext cx="561000" cy="676581"/>
            <a:chOff x="1358350" y="1689044"/>
            <a:chExt cx="561000" cy="676581"/>
          </a:xfrm>
        </p:grpSpPr>
        <p:pic>
          <p:nvPicPr>
            <p:cNvPr id="220" name="Google Shape;220;p4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77894" y="1689044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41"/>
            <p:cNvSpPr txBox="1"/>
            <p:nvPr/>
          </p:nvSpPr>
          <p:spPr>
            <a:xfrm>
              <a:off x="1358350" y="2057825"/>
              <a:ext cx="56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Shield</a:t>
              </a:r>
              <a:endParaRPr sz="7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Standard</a:t>
              </a:r>
              <a:endParaRPr sz="700"/>
            </a:p>
          </p:txBody>
        </p:sp>
      </p:grpSp>
      <p:sp>
        <p:nvSpPr>
          <p:cNvPr id="222" name="Google Shape;222;p41"/>
          <p:cNvSpPr txBox="1"/>
          <p:nvPr/>
        </p:nvSpPr>
        <p:spPr>
          <a:xfrm>
            <a:off x="4267196" y="472882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PatchManager</a:t>
            </a:r>
            <a:endParaRPr sz="700"/>
          </a:p>
        </p:txBody>
      </p:sp>
      <p:sp>
        <p:nvSpPr>
          <p:cNvPr id="223" name="Google Shape;223;p41"/>
          <p:cNvSpPr txBox="1"/>
          <p:nvPr/>
        </p:nvSpPr>
        <p:spPr>
          <a:xfrm>
            <a:off x="3700187" y="47934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CloudTrail</a:t>
            </a:r>
            <a:endParaRPr sz="700"/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305275" y="4531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/>
        </p:nvSpPr>
        <p:spPr>
          <a:xfrm>
            <a:off x="3083912" y="4832700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Cost Explorer</a:t>
            </a:r>
            <a:endParaRPr sz="700"/>
          </a:p>
        </p:txBody>
      </p:sp>
      <p:sp>
        <p:nvSpPr>
          <p:cNvPr id="226" name="Google Shape;226;p41"/>
          <p:cNvSpPr txBox="1"/>
          <p:nvPr/>
        </p:nvSpPr>
        <p:spPr>
          <a:xfrm>
            <a:off x="5122788" y="4833158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CloudWatch</a:t>
            </a:r>
            <a:endParaRPr sz="700"/>
          </a:p>
        </p:txBody>
      </p:sp>
      <p:grpSp>
        <p:nvGrpSpPr>
          <p:cNvPr id="227" name="Google Shape;227;p41"/>
          <p:cNvGrpSpPr/>
          <p:nvPr/>
        </p:nvGrpSpPr>
        <p:grpSpPr>
          <a:xfrm>
            <a:off x="3505338" y="748850"/>
            <a:ext cx="1523400" cy="3158400"/>
            <a:chOff x="3119350" y="596450"/>
            <a:chExt cx="1523400" cy="3158400"/>
          </a:xfrm>
        </p:grpSpPr>
        <p:sp>
          <p:nvSpPr>
            <p:cNvPr id="228" name="Google Shape;228;p41"/>
            <p:cNvSpPr/>
            <p:nvPr/>
          </p:nvSpPr>
          <p:spPr>
            <a:xfrm>
              <a:off x="3119350" y="596450"/>
              <a:ext cx="1523400" cy="3158400"/>
            </a:xfrm>
            <a:prstGeom prst="rect">
              <a:avLst/>
            </a:prstGeom>
            <a:solidFill>
              <a:srgbClr val="1D8900">
                <a:alpha val="9800"/>
              </a:srgbClr>
            </a:solidFill>
            <a:ln>
              <a:noFill/>
            </a:ln>
          </p:spPr>
          <p:txBody>
            <a:bodyPr anchorCtr="0" anchor="t" bIns="45700" lIns="5029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700" u="none" cap="none" strike="noStrike">
                  <a:solidFill>
                    <a:srgbClr val="1E8900"/>
                  </a:solidFill>
                  <a:latin typeface="Arial"/>
                  <a:ea typeface="Arial"/>
                  <a:cs typeface="Arial"/>
                  <a:sym typeface="Arial"/>
                </a:rPr>
                <a:t>Public subnet</a:t>
              </a:r>
              <a:endParaRPr b="0" i="0" sz="700" u="none" cap="none" strike="noStrike">
                <a:solidFill>
                  <a:srgbClr val="1E89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E8900"/>
                </a:solidFill>
              </a:endParaRPr>
            </a:p>
          </p:txBody>
        </p:sp>
        <p:pic>
          <p:nvPicPr>
            <p:cNvPr id="229" name="Google Shape;229;p41"/>
            <p:cNvPicPr preferRelativeResize="0"/>
            <p:nvPr/>
          </p:nvPicPr>
          <p:blipFill rotWithShape="1">
            <a:blip r:embed="rId19">
              <a:alphaModFix/>
            </a:blip>
            <a:srcRect b="-9460" l="6010" r="-6010" t="9460"/>
            <a:stretch/>
          </p:blipFill>
          <p:spPr>
            <a:xfrm>
              <a:off x="3119362" y="596800"/>
              <a:ext cx="230700" cy="23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41"/>
          <p:cNvGrpSpPr/>
          <p:nvPr/>
        </p:nvGrpSpPr>
        <p:grpSpPr>
          <a:xfrm>
            <a:off x="1755850" y="4292154"/>
            <a:ext cx="1185900" cy="558877"/>
            <a:chOff x="3133550" y="3335000"/>
            <a:chExt cx="1185900" cy="595500"/>
          </a:xfrm>
        </p:grpSpPr>
        <p:sp>
          <p:nvSpPr>
            <p:cNvPr id="231" name="Google Shape;231;p41"/>
            <p:cNvSpPr/>
            <p:nvPr/>
          </p:nvSpPr>
          <p:spPr>
            <a:xfrm>
              <a:off x="3133550" y="3335000"/>
              <a:ext cx="1185900" cy="595500"/>
            </a:xfrm>
            <a:prstGeom prst="rect">
              <a:avLst/>
            </a:prstGeom>
            <a:noFill/>
            <a:ln cap="flat" cmpd="sng" w="12700">
              <a:solidFill>
                <a:srgbClr val="CD22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502900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700" u="none" cap="none" strike="noStrik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AWS </a:t>
              </a:r>
              <a:endParaRPr b="0" i="0" sz="700" u="none" cap="none" strike="noStrike">
                <a:solidFill>
                  <a:srgbClr val="CD226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700" u="none" cap="none" strike="noStrik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Step Functions workflow</a:t>
              </a:r>
              <a:endParaRPr sz="700"/>
            </a:p>
          </p:txBody>
        </p:sp>
        <p:pic>
          <p:nvPicPr>
            <p:cNvPr id="232" name="Google Shape;232;p4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133557" y="334155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4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12849" y="749202"/>
            <a:ext cx="220200" cy="22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1"/>
          <p:cNvGrpSpPr/>
          <p:nvPr/>
        </p:nvGrpSpPr>
        <p:grpSpPr>
          <a:xfrm>
            <a:off x="5289125" y="1329377"/>
            <a:ext cx="1516000" cy="2383935"/>
            <a:chOff x="-2915025" y="1900140"/>
            <a:chExt cx="1516000" cy="2383935"/>
          </a:xfrm>
        </p:grpSpPr>
        <p:pic>
          <p:nvPicPr>
            <p:cNvPr id="235" name="Google Shape;235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190015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41"/>
            <p:cNvGrpSpPr/>
            <p:nvPr/>
          </p:nvGrpSpPr>
          <p:grpSpPr>
            <a:xfrm>
              <a:off x="-2647637" y="2799748"/>
              <a:ext cx="684600" cy="452915"/>
              <a:chOff x="4818213" y="1724710"/>
              <a:chExt cx="684600" cy="452915"/>
            </a:xfrm>
          </p:grpSpPr>
          <p:pic>
            <p:nvPicPr>
              <p:cNvPr id="237" name="Google Shape;237;p41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00877" y="1724710"/>
                <a:ext cx="319275" cy="319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41"/>
              <p:cNvSpPr txBox="1"/>
              <p:nvPr/>
            </p:nvSpPr>
            <p:spPr>
              <a:xfrm>
                <a:off x="4818213" y="1977525"/>
                <a:ext cx="684600" cy="20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700"/>
                  <a:t>AutoScalling</a:t>
                </a:r>
                <a:endParaRPr sz="700"/>
              </a:p>
            </p:txBody>
          </p:sp>
        </p:grpSp>
        <p:pic>
          <p:nvPicPr>
            <p:cNvPr id="239" name="Google Shape;239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76225" y="190015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810926" y="190014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41"/>
            <p:cNvSpPr txBox="1"/>
            <p:nvPr/>
          </p:nvSpPr>
          <p:spPr>
            <a:xfrm>
              <a:off x="-2915025" y="2177038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242" name="Google Shape;242;p41"/>
            <p:cNvSpPr txBox="1"/>
            <p:nvPr/>
          </p:nvSpPr>
          <p:spPr>
            <a:xfrm>
              <a:off x="-2483828" y="2177050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243" name="Google Shape;243;p41"/>
            <p:cNvSpPr txBox="1"/>
            <p:nvPr/>
          </p:nvSpPr>
          <p:spPr>
            <a:xfrm>
              <a:off x="-2132275" y="2177050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244" name="Google Shape;244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231580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76225" y="231580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810926" y="231579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41"/>
            <p:cNvSpPr txBox="1"/>
            <p:nvPr/>
          </p:nvSpPr>
          <p:spPr>
            <a:xfrm>
              <a:off x="-2915025" y="2592688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248" name="Google Shape;248;p41"/>
            <p:cNvSpPr txBox="1"/>
            <p:nvPr/>
          </p:nvSpPr>
          <p:spPr>
            <a:xfrm>
              <a:off x="-2483828" y="2592700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249" name="Google Shape;249;p41"/>
            <p:cNvSpPr txBox="1"/>
            <p:nvPr/>
          </p:nvSpPr>
          <p:spPr>
            <a:xfrm>
              <a:off x="-2132275" y="2592700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  <p:pic>
          <p:nvPicPr>
            <p:cNvPr id="250" name="Google Shape;250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339142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07175" y="339142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741876" y="339141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41"/>
            <p:cNvSpPr txBox="1"/>
            <p:nvPr/>
          </p:nvSpPr>
          <p:spPr>
            <a:xfrm>
              <a:off x="-2845975" y="3668313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254" name="Google Shape;254;p41"/>
            <p:cNvSpPr txBox="1"/>
            <p:nvPr/>
          </p:nvSpPr>
          <p:spPr>
            <a:xfrm>
              <a:off x="-2414778" y="3668325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255" name="Google Shape;255;p41"/>
            <p:cNvSpPr txBox="1"/>
            <p:nvPr/>
          </p:nvSpPr>
          <p:spPr>
            <a:xfrm>
              <a:off x="-2063225" y="3668325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256" name="Google Shape;256;p41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380707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4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07175" y="380707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4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741876" y="380706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41"/>
            <p:cNvSpPr txBox="1"/>
            <p:nvPr/>
          </p:nvSpPr>
          <p:spPr>
            <a:xfrm>
              <a:off x="-2845975" y="4083963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260" name="Google Shape;260;p41"/>
            <p:cNvSpPr txBox="1"/>
            <p:nvPr/>
          </p:nvSpPr>
          <p:spPr>
            <a:xfrm>
              <a:off x="-2414778" y="40839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261" name="Google Shape;261;p41"/>
            <p:cNvSpPr txBox="1"/>
            <p:nvPr/>
          </p:nvSpPr>
          <p:spPr>
            <a:xfrm>
              <a:off x="-2063225" y="4083975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</p:grpSp>
      <p:pic>
        <p:nvPicPr>
          <p:cNvPr id="262" name="Google Shape;262;p4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>
            <a:off x="213973" y="146971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93113" y="1791788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ユーザー</a:t>
            </a:r>
            <a:endParaRPr sz="700"/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>
            <a:off x="222748" y="44555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50302" y="477482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業務担当者</a:t>
            </a:r>
            <a:endParaRPr sz="700"/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>
            <a:off x="8522111" y="43174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8401238" y="4624400"/>
            <a:ext cx="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システム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管理者</a:t>
            </a:r>
            <a:endParaRPr sz="700"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0015" y="29804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7014025" y="3257400"/>
            <a:ext cx="53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(Sub)</a:t>
            </a:r>
            <a:endParaRPr sz="1000"/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54550" y="3877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1136613" y="4258913"/>
            <a:ext cx="45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SES</a:t>
            </a:r>
            <a:endParaRPr sz="700"/>
          </a:p>
        </p:txBody>
      </p:sp>
      <p:cxnSp>
        <p:nvCxnSpPr>
          <p:cNvPr id="272" name="Google Shape;272;p41"/>
          <p:cNvCxnSpPr>
            <a:stCxn id="209" idx="3"/>
            <a:endCxn id="240" idx="1"/>
          </p:cNvCxnSpPr>
          <p:nvPr/>
        </p:nvCxnSpPr>
        <p:spPr>
          <a:xfrm flipH="1" rot="10800000">
            <a:off x="4151235" y="1467826"/>
            <a:ext cx="1242000" cy="9378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3" name="Google Shape;273;p41"/>
          <p:cNvCxnSpPr>
            <a:stCxn id="262" idx="1"/>
            <a:endCxn id="220" idx="1"/>
          </p:cNvCxnSpPr>
          <p:nvPr/>
        </p:nvCxnSpPr>
        <p:spPr>
          <a:xfrm>
            <a:off x="533248" y="1629350"/>
            <a:ext cx="597900" cy="703500"/>
          </a:xfrm>
          <a:prstGeom prst="bentConnector3">
            <a:avLst>
              <a:gd fmla="val 5000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4" name="Google Shape;274;p41"/>
          <p:cNvCxnSpPr>
            <a:stCxn id="209" idx="3"/>
            <a:endCxn id="246" idx="1"/>
          </p:cNvCxnSpPr>
          <p:nvPr/>
        </p:nvCxnSpPr>
        <p:spPr>
          <a:xfrm flipH="1" rot="10800000">
            <a:off x="4151235" y="1883626"/>
            <a:ext cx="1242000" cy="5220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5" name="Google Shape;275;p41"/>
          <p:cNvCxnSpPr>
            <a:stCxn id="209" idx="3"/>
            <a:endCxn id="252" idx="1"/>
          </p:cNvCxnSpPr>
          <p:nvPr/>
        </p:nvCxnSpPr>
        <p:spPr>
          <a:xfrm>
            <a:off x="4151235" y="2405626"/>
            <a:ext cx="1311000" cy="553500"/>
          </a:xfrm>
          <a:prstGeom prst="bentConnector3">
            <a:avLst>
              <a:gd fmla="val 47837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6" name="Google Shape;276;p41"/>
          <p:cNvCxnSpPr>
            <a:stCxn id="209" idx="3"/>
            <a:endCxn id="258" idx="1"/>
          </p:cNvCxnSpPr>
          <p:nvPr/>
        </p:nvCxnSpPr>
        <p:spPr>
          <a:xfrm>
            <a:off x="4151235" y="2405625"/>
            <a:ext cx="1311000" cy="969000"/>
          </a:xfrm>
          <a:prstGeom prst="bentConnector3">
            <a:avLst>
              <a:gd fmla="val 47837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7" name="Google Shape;277;p41"/>
          <p:cNvCxnSpPr>
            <a:stCxn id="235" idx="3"/>
            <a:endCxn id="188" idx="1"/>
          </p:cNvCxnSpPr>
          <p:nvPr/>
        </p:nvCxnSpPr>
        <p:spPr>
          <a:xfrm flipH="1" rot="10800000">
            <a:off x="6525049" y="1423141"/>
            <a:ext cx="598200" cy="447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8" name="Google Shape;278;p41"/>
          <p:cNvCxnSpPr>
            <a:stCxn id="244" idx="3"/>
            <a:endCxn id="188" idx="1"/>
          </p:cNvCxnSpPr>
          <p:nvPr/>
        </p:nvCxnSpPr>
        <p:spPr>
          <a:xfrm flipH="1" rot="10800000">
            <a:off x="6525049" y="1422991"/>
            <a:ext cx="598200" cy="4605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79" name="Google Shape;279;p41"/>
          <p:cNvCxnSpPr>
            <a:stCxn id="250" idx="3"/>
            <a:endCxn id="188" idx="1"/>
          </p:cNvCxnSpPr>
          <p:nvPr/>
        </p:nvCxnSpPr>
        <p:spPr>
          <a:xfrm flipH="1" rot="10800000">
            <a:off x="6525049" y="1423116"/>
            <a:ext cx="598200" cy="15360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0" name="Google Shape;280;p41"/>
          <p:cNvCxnSpPr>
            <a:stCxn id="256" idx="3"/>
            <a:endCxn id="188" idx="1"/>
          </p:cNvCxnSpPr>
          <p:nvPr/>
        </p:nvCxnSpPr>
        <p:spPr>
          <a:xfrm flipH="1" rot="10800000">
            <a:off x="6525049" y="1422966"/>
            <a:ext cx="598200" cy="19518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1" name="Google Shape;281;p41"/>
          <p:cNvCxnSpPr>
            <a:stCxn id="262" idx="0"/>
            <a:endCxn id="194" idx="1"/>
          </p:cNvCxnSpPr>
          <p:nvPr/>
        </p:nvCxnSpPr>
        <p:spPr>
          <a:xfrm rot="-5400000">
            <a:off x="838311" y="633312"/>
            <a:ext cx="371700" cy="1301100"/>
          </a:xfrm>
          <a:prstGeom prst="bentConnector2">
            <a:avLst/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2" name="Google Shape;282;p41"/>
          <p:cNvCxnSpPr>
            <a:stCxn id="194" idx="1"/>
            <a:endCxn id="262" idx="0"/>
          </p:cNvCxnSpPr>
          <p:nvPr/>
        </p:nvCxnSpPr>
        <p:spPr>
          <a:xfrm flipH="1">
            <a:off x="373500" y="1097948"/>
            <a:ext cx="1301100" cy="371700"/>
          </a:xfrm>
          <a:prstGeom prst="bentConnector2">
            <a:avLst/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3" name="Google Shape;283;p41"/>
          <p:cNvCxnSpPr>
            <a:stCxn id="188" idx="3"/>
            <a:endCxn id="192" idx="3"/>
          </p:cNvCxnSpPr>
          <p:nvPr/>
        </p:nvCxnSpPr>
        <p:spPr>
          <a:xfrm flipH="1">
            <a:off x="6822540" y="1422994"/>
            <a:ext cx="577500" cy="2732100"/>
          </a:xfrm>
          <a:prstGeom prst="bentConnector3">
            <a:avLst>
              <a:gd fmla="val -41234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4" name="Google Shape;284;p41"/>
          <p:cNvCxnSpPr>
            <a:stCxn id="192" idx="1"/>
            <a:endCxn id="231" idx="0"/>
          </p:cNvCxnSpPr>
          <p:nvPr/>
        </p:nvCxnSpPr>
        <p:spPr>
          <a:xfrm flipH="1">
            <a:off x="2348827" y="4155054"/>
            <a:ext cx="4196700" cy="137100"/>
          </a:xfrm>
          <a:prstGeom prst="bentConnector2">
            <a:avLst/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5" name="Google Shape;285;p41"/>
          <p:cNvCxnSpPr>
            <a:stCxn id="270" idx="1"/>
            <a:endCxn id="263" idx="2"/>
          </p:cNvCxnSpPr>
          <p:nvPr/>
        </p:nvCxnSpPr>
        <p:spPr>
          <a:xfrm rot="10800000">
            <a:off x="373650" y="1991825"/>
            <a:ext cx="780900" cy="2076600"/>
          </a:xfrm>
          <a:prstGeom prst="bentConnector2">
            <a:avLst/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6" name="Google Shape;286;p41"/>
          <p:cNvCxnSpPr>
            <a:stCxn id="262" idx="1"/>
            <a:endCxn id="214" idx="1"/>
          </p:cNvCxnSpPr>
          <p:nvPr/>
        </p:nvCxnSpPr>
        <p:spPr>
          <a:xfrm>
            <a:off x="533248" y="1629350"/>
            <a:ext cx="599100" cy="14772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7" name="Google Shape;287;p41"/>
          <p:cNvCxnSpPr>
            <a:stCxn id="214" idx="1"/>
            <a:endCxn id="262" idx="1"/>
          </p:cNvCxnSpPr>
          <p:nvPr/>
        </p:nvCxnSpPr>
        <p:spPr>
          <a:xfrm rot="10800000">
            <a:off x="533363" y="1629375"/>
            <a:ext cx="599100" cy="1477200"/>
          </a:xfrm>
          <a:prstGeom prst="bentConnector3">
            <a:avLst>
              <a:gd fmla="val 5001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8" name="Google Shape;288;p41"/>
          <p:cNvCxnSpPr>
            <a:stCxn id="232" idx="1"/>
            <a:endCxn id="270" idx="3"/>
          </p:cNvCxnSpPr>
          <p:nvPr/>
        </p:nvCxnSpPr>
        <p:spPr>
          <a:xfrm rot="10800000">
            <a:off x="1535657" y="4068485"/>
            <a:ext cx="220200" cy="408600"/>
          </a:xfrm>
          <a:prstGeom prst="bentConnector3">
            <a:avLst>
              <a:gd fmla="val 50024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89" name="Google Shape;289;p41"/>
          <p:cNvCxnSpPr>
            <a:stCxn id="200" idx="3"/>
            <a:endCxn id="266" idx="3"/>
          </p:cNvCxnSpPr>
          <p:nvPr/>
        </p:nvCxnSpPr>
        <p:spPr>
          <a:xfrm flipH="1" rot="10800000">
            <a:off x="6979815" y="4476958"/>
            <a:ext cx="1542300" cy="2013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0" name="Google Shape;290;p41"/>
          <p:cNvCxnSpPr>
            <a:stCxn id="256" idx="3"/>
            <a:endCxn id="192" idx="3"/>
          </p:cNvCxnSpPr>
          <p:nvPr/>
        </p:nvCxnSpPr>
        <p:spPr>
          <a:xfrm>
            <a:off x="6525049" y="3374766"/>
            <a:ext cx="297300" cy="780300"/>
          </a:xfrm>
          <a:prstGeom prst="bentConnector3">
            <a:avLst>
              <a:gd fmla="val 180122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91" name="Google Shape;291;p41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61402" y="186874"/>
            <a:ext cx="276900" cy="2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1"/>
          <p:cNvCxnSpPr>
            <a:stCxn id="231" idx="2"/>
            <a:endCxn id="264" idx="1"/>
          </p:cNvCxnSpPr>
          <p:nvPr/>
        </p:nvCxnSpPr>
        <p:spPr>
          <a:xfrm flipH="1" rot="5400000">
            <a:off x="1327450" y="3829680"/>
            <a:ext cx="235800" cy="1806900"/>
          </a:xfrm>
          <a:prstGeom prst="bentConnector4">
            <a:avLst>
              <a:gd fmla="val -100986" name="adj1"/>
              <a:gd fmla="val 66405" name="adj2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3" name="Google Shape;293;p41"/>
          <p:cNvCxnSpPr>
            <a:stCxn id="264" idx="1"/>
            <a:endCxn id="231" idx="2"/>
          </p:cNvCxnSpPr>
          <p:nvPr/>
        </p:nvCxnSpPr>
        <p:spPr>
          <a:xfrm>
            <a:off x="542023" y="4615200"/>
            <a:ext cx="1806900" cy="235800"/>
          </a:xfrm>
          <a:prstGeom prst="bentConnector4">
            <a:avLst>
              <a:gd fmla="val 33589" name="adj1"/>
              <a:gd fmla="val 200999" name="adj2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4" name="Google Shape;294;p41"/>
          <p:cNvCxnSpPr>
            <a:stCxn id="220" idx="3"/>
            <a:endCxn id="197" idx="1"/>
          </p:cNvCxnSpPr>
          <p:nvPr/>
        </p:nvCxnSpPr>
        <p:spPr>
          <a:xfrm flipH="1" rot="10800000">
            <a:off x="1512157" y="2328438"/>
            <a:ext cx="281700" cy="45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295" name="Google Shape;295;p41"/>
          <p:cNvCxnSpPr>
            <a:stCxn id="197" idx="3"/>
          </p:cNvCxnSpPr>
          <p:nvPr/>
        </p:nvCxnSpPr>
        <p:spPr>
          <a:xfrm>
            <a:off x="2174808" y="2328488"/>
            <a:ext cx="1558500" cy="897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296" name="Google Shape;296;p41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74270" y="690553"/>
            <a:ext cx="220200" cy="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5441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9798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1"/>
          <p:cNvCxnSpPr>
            <a:stCxn id="189" idx="3"/>
            <a:endCxn id="203" idx="1"/>
          </p:cNvCxnSpPr>
          <p:nvPr/>
        </p:nvCxnSpPr>
        <p:spPr>
          <a:xfrm>
            <a:off x="5640400" y="4678258"/>
            <a:ext cx="399900" cy="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0" name="Google Shape;300;p41"/>
          <p:cNvCxnSpPr>
            <a:stCxn id="203" idx="3"/>
            <a:endCxn id="200" idx="1"/>
          </p:cNvCxnSpPr>
          <p:nvPr/>
        </p:nvCxnSpPr>
        <p:spPr>
          <a:xfrm>
            <a:off x="6317200" y="4678258"/>
            <a:ext cx="385800" cy="600"/>
          </a:xfrm>
          <a:prstGeom prst="bentConnector3">
            <a:avLst>
              <a:gd fmla="val 49989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301" name="Google Shape;301;p4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784252" y="132656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682275" y="161270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763864" y="287671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3661888" y="316285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170236" y="186875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4339962" y="1256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CodePipeline</a:t>
            </a:r>
            <a:endParaRPr sz="70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16350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178162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696385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4114250" y="2173250"/>
            <a:ext cx="66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証明書(ACM)</a:t>
            </a:r>
            <a:endParaRPr sz="600"/>
          </a:p>
        </p:txBody>
      </p:sp>
      <p:sp>
        <p:nvSpPr>
          <p:cNvPr id="311" name="Google Shape;311;p41"/>
          <p:cNvSpPr txBox="1"/>
          <p:nvPr/>
        </p:nvSpPr>
        <p:spPr>
          <a:xfrm>
            <a:off x="4339962" y="463775"/>
            <a:ext cx="780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Commit</a:t>
            </a:r>
            <a:endParaRPr sz="700"/>
          </a:p>
        </p:txBody>
      </p:sp>
      <p:sp>
        <p:nvSpPr>
          <p:cNvPr id="312" name="Google Shape;312;p41"/>
          <p:cNvSpPr txBox="1"/>
          <p:nvPr/>
        </p:nvSpPr>
        <p:spPr>
          <a:xfrm>
            <a:off x="4970727" y="4637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Build</a:t>
            </a:r>
            <a:endParaRPr sz="700"/>
          </a:p>
        </p:txBody>
      </p:sp>
      <p:sp>
        <p:nvSpPr>
          <p:cNvPr id="313" name="Google Shape;313;p41"/>
          <p:cNvSpPr txBox="1"/>
          <p:nvPr/>
        </p:nvSpPr>
        <p:spPr>
          <a:xfrm>
            <a:off x="5449213" y="46377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Deploy</a:t>
            </a:r>
            <a:endParaRPr sz="700"/>
          </a:p>
        </p:txBody>
      </p:sp>
      <p:sp>
        <p:nvSpPr>
          <p:cNvPr id="314" name="Google Shape;314;p41"/>
          <p:cNvSpPr txBox="1"/>
          <p:nvPr/>
        </p:nvSpPr>
        <p:spPr>
          <a:xfrm>
            <a:off x="6798275" y="4107075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</a:t>
            </a:r>
            <a:r>
              <a:rPr lang="ja" sz="600"/>
              <a:t>(KMS)</a:t>
            </a:r>
            <a:endParaRPr sz="600"/>
          </a:p>
        </p:txBody>
      </p:sp>
      <p:sp>
        <p:nvSpPr>
          <p:cNvPr id="315" name="Google Shape;315;p41"/>
          <p:cNvSpPr txBox="1"/>
          <p:nvPr/>
        </p:nvSpPr>
        <p:spPr>
          <a:xfrm>
            <a:off x="7356100" y="1133588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793850" y="3316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1438924" y="3667350"/>
            <a:ext cx="989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Security Hub</a:t>
            </a:r>
            <a:endParaRPr sz="700"/>
          </a:p>
        </p:txBody>
      </p:sp>
      <p:sp>
        <p:nvSpPr>
          <p:cNvPr id="318" name="Google Shape;318;p41"/>
          <p:cNvSpPr txBox="1"/>
          <p:nvPr/>
        </p:nvSpPr>
        <p:spPr>
          <a:xfrm>
            <a:off x="5907572" y="461744"/>
            <a:ext cx="1329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 Store</a:t>
            </a:r>
            <a:endParaRPr sz="1000"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268003" y="224150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4040775" y="2369294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sticky session</a:t>
            </a:r>
            <a:endParaRPr sz="800"/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3629456" y="2155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3476416" y="489572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ECR</a:t>
            </a:r>
            <a:endParaRPr sz="900"/>
          </a:p>
        </p:txBody>
      </p:sp>
      <p:sp>
        <p:nvSpPr>
          <p:cNvPr id="323" name="Google Shape;323;p41"/>
          <p:cNvSpPr txBox="1"/>
          <p:nvPr/>
        </p:nvSpPr>
        <p:spPr>
          <a:xfrm>
            <a:off x="5407825" y="11353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ECS(Fargate)</a:t>
            </a:r>
            <a:endParaRPr sz="700"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145084" y="1111284"/>
            <a:ext cx="248150" cy="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330556" y="151486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/>
        </p:nvSpPr>
        <p:spPr>
          <a:xfrm>
            <a:off x="1245813" y="1852950"/>
            <a:ext cx="93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Inspector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subTitle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ja" sz="2231"/>
              <a:t>２</a:t>
            </a:r>
            <a:r>
              <a:rPr lang="ja" sz="2231"/>
              <a:t>.アーキテクチャ図(</a:t>
            </a:r>
            <a:r>
              <a:rPr lang="ja" sz="2231"/>
              <a:t>Outbound</a:t>
            </a:r>
            <a:r>
              <a:rPr lang="ja" sz="2231"/>
              <a:t>)</a:t>
            </a:r>
            <a:endParaRPr sz="223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/>
          <p:nvPr/>
        </p:nvSpPr>
        <p:spPr>
          <a:xfrm>
            <a:off x="1061400" y="186875"/>
            <a:ext cx="7141500" cy="48600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5029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TokyoR</a:t>
            </a:r>
            <a:endParaRPr sz="700"/>
          </a:p>
        </p:txBody>
      </p:sp>
      <p:sp>
        <p:nvSpPr>
          <p:cNvPr id="337" name="Google Shape;337;p43"/>
          <p:cNvSpPr/>
          <p:nvPr/>
        </p:nvSpPr>
        <p:spPr>
          <a:xfrm>
            <a:off x="859188" y="0"/>
            <a:ext cx="7520700" cy="5109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5029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Cloud</a:t>
            </a:r>
            <a:endParaRPr sz="600"/>
          </a:p>
        </p:txBody>
      </p:sp>
      <p:sp>
        <p:nvSpPr>
          <p:cNvPr id="338" name="Google Shape;338;p43"/>
          <p:cNvSpPr/>
          <p:nvPr/>
        </p:nvSpPr>
        <p:spPr>
          <a:xfrm>
            <a:off x="2274275" y="690550"/>
            <a:ext cx="5832900" cy="3300000"/>
          </a:xfrm>
          <a:prstGeom prst="rect">
            <a:avLst/>
          </a:prstGeom>
          <a:noFill/>
          <a:ln cap="flat" cmpd="sng" w="12700">
            <a:solidFill>
              <a:srgbClr val="693BC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502900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93BC5"/>
                </a:solidFill>
              </a:rPr>
              <a:t>VPC</a:t>
            </a:r>
            <a:endParaRPr sz="700"/>
          </a:p>
        </p:txBody>
      </p:sp>
      <p:sp>
        <p:nvSpPr>
          <p:cNvPr id="339" name="Google Shape;339;p43"/>
          <p:cNvSpPr/>
          <p:nvPr/>
        </p:nvSpPr>
        <p:spPr>
          <a:xfrm>
            <a:off x="5112851" y="748850"/>
            <a:ext cx="2587200" cy="31584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anchorCtr="0" anchor="t" bIns="45700" lIns="502900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700" u="none" cap="none" strike="noStrike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700"/>
          </a:p>
        </p:txBody>
      </p:sp>
      <p:sp>
        <p:nvSpPr>
          <p:cNvPr id="340" name="Google Shape;340;p43"/>
          <p:cNvSpPr/>
          <p:nvPr/>
        </p:nvSpPr>
        <p:spPr>
          <a:xfrm>
            <a:off x="3029200" y="2658825"/>
            <a:ext cx="4918200" cy="11223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AZ2</a:t>
            </a:r>
            <a:endParaRPr sz="700"/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600" y="-3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/>
          <p:nvPr/>
        </p:nvSpPr>
        <p:spPr>
          <a:xfrm>
            <a:off x="3029200" y="1054725"/>
            <a:ext cx="4918200" cy="11223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AZ1</a:t>
            </a:r>
            <a:endParaRPr sz="700"/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3140" y="1284544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3500" y="4539808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37587" y="4462950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3825" y="4513737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45527" y="4016604"/>
            <a:ext cx="276900" cy="2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43"/>
          <p:cNvGrpSpPr/>
          <p:nvPr/>
        </p:nvGrpSpPr>
        <p:grpSpPr>
          <a:xfrm>
            <a:off x="1532550" y="959498"/>
            <a:ext cx="561000" cy="462327"/>
            <a:chOff x="1612025" y="596798"/>
            <a:chExt cx="561000" cy="462327"/>
          </a:xfrm>
        </p:grpSpPr>
        <p:pic>
          <p:nvPicPr>
            <p:cNvPr id="349" name="Google Shape;349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54075" y="59679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43"/>
            <p:cNvSpPr txBox="1"/>
            <p:nvPr/>
          </p:nvSpPr>
          <p:spPr>
            <a:xfrm>
              <a:off x="1612025" y="859025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Route53</a:t>
              </a:r>
              <a:endParaRPr sz="700"/>
            </a:p>
          </p:txBody>
        </p:sp>
      </p:grpSp>
      <p:grpSp>
        <p:nvGrpSpPr>
          <p:cNvPr id="351" name="Google Shape;351;p43"/>
          <p:cNvGrpSpPr/>
          <p:nvPr/>
        </p:nvGrpSpPr>
        <p:grpSpPr>
          <a:xfrm>
            <a:off x="1719259" y="2137988"/>
            <a:ext cx="530100" cy="585688"/>
            <a:chOff x="2296476" y="1684588"/>
            <a:chExt cx="530100" cy="585688"/>
          </a:xfrm>
        </p:grpSpPr>
        <p:pic>
          <p:nvPicPr>
            <p:cNvPr id="352" name="Google Shape;352;p4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71024" y="16845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3"/>
            <p:cNvSpPr txBox="1"/>
            <p:nvPr/>
          </p:nvSpPr>
          <p:spPr>
            <a:xfrm>
              <a:off x="2296476" y="2070175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WAF</a:t>
              </a:r>
              <a:endParaRPr sz="700"/>
            </a:p>
          </p:txBody>
        </p:sp>
      </p:grpSp>
      <p:grpSp>
        <p:nvGrpSpPr>
          <p:cNvPr id="354" name="Google Shape;354;p43"/>
          <p:cNvGrpSpPr/>
          <p:nvPr/>
        </p:nvGrpSpPr>
        <p:grpSpPr>
          <a:xfrm>
            <a:off x="6628809" y="4539808"/>
            <a:ext cx="381000" cy="452860"/>
            <a:chOff x="5809047" y="4557371"/>
            <a:chExt cx="381000" cy="452860"/>
          </a:xfrm>
        </p:grpSpPr>
        <p:pic>
          <p:nvPicPr>
            <p:cNvPr id="355" name="Google Shape;355;p4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883152" y="4557371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43"/>
            <p:cNvSpPr txBox="1"/>
            <p:nvPr/>
          </p:nvSpPr>
          <p:spPr>
            <a:xfrm>
              <a:off x="5809047" y="4810131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SNS</a:t>
              </a:r>
              <a:endParaRPr sz="700"/>
            </a:p>
          </p:txBody>
        </p:sp>
      </p:grpSp>
      <p:grpSp>
        <p:nvGrpSpPr>
          <p:cNvPr id="357" name="Google Shape;357;p43"/>
          <p:cNvGrpSpPr/>
          <p:nvPr/>
        </p:nvGrpSpPr>
        <p:grpSpPr>
          <a:xfrm>
            <a:off x="5803100" y="4539808"/>
            <a:ext cx="762000" cy="476992"/>
            <a:chOff x="4142475" y="4645358"/>
            <a:chExt cx="762000" cy="476992"/>
          </a:xfrm>
        </p:grpSpPr>
        <p:pic>
          <p:nvPicPr>
            <p:cNvPr id="358" name="Google Shape;358;p4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379675" y="464535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43"/>
            <p:cNvSpPr txBox="1"/>
            <p:nvPr/>
          </p:nvSpPr>
          <p:spPr>
            <a:xfrm>
              <a:off x="4142475" y="4922250"/>
              <a:ext cx="762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EvenetBridge</a:t>
              </a:r>
              <a:endParaRPr sz="700"/>
            </a:p>
          </p:txBody>
        </p:sp>
      </p:grpSp>
      <p:sp>
        <p:nvSpPr>
          <p:cNvPr id="360" name="Google Shape;360;p43"/>
          <p:cNvSpPr txBox="1"/>
          <p:nvPr/>
        </p:nvSpPr>
        <p:spPr>
          <a:xfrm>
            <a:off x="7024625" y="1561450"/>
            <a:ext cx="66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(master)</a:t>
            </a:r>
            <a:endParaRPr sz="1000"/>
          </a:p>
        </p:txBody>
      </p:sp>
      <p:sp>
        <p:nvSpPr>
          <p:cNvPr id="361" name="Google Shape;361;p43"/>
          <p:cNvSpPr txBox="1"/>
          <p:nvPr/>
        </p:nvSpPr>
        <p:spPr>
          <a:xfrm>
            <a:off x="6493463" y="4258918"/>
            <a:ext cx="3810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S3</a:t>
            </a:r>
            <a:endParaRPr sz="1100"/>
          </a:p>
        </p:txBody>
      </p:sp>
      <p:grpSp>
        <p:nvGrpSpPr>
          <p:cNvPr id="362" name="Google Shape;362;p43"/>
          <p:cNvGrpSpPr/>
          <p:nvPr/>
        </p:nvGrpSpPr>
        <p:grpSpPr>
          <a:xfrm>
            <a:off x="3694035" y="2177026"/>
            <a:ext cx="457200" cy="615862"/>
            <a:chOff x="3554885" y="1780513"/>
            <a:chExt cx="457200" cy="615862"/>
          </a:xfrm>
        </p:grpSpPr>
        <p:sp>
          <p:nvSpPr>
            <p:cNvPr id="363" name="Google Shape;363;p43"/>
            <p:cNvSpPr txBox="1"/>
            <p:nvPr/>
          </p:nvSpPr>
          <p:spPr>
            <a:xfrm>
              <a:off x="3592975" y="21962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ALB</a:t>
              </a:r>
              <a:endParaRPr sz="700"/>
            </a:p>
          </p:txBody>
        </p:sp>
        <p:pic>
          <p:nvPicPr>
            <p:cNvPr id="364" name="Google Shape;364;p4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554885" y="178051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43"/>
          <p:cNvGrpSpPr/>
          <p:nvPr/>
        </p:nvGrpSpPr>
        <p:grpSpPr>
          <a:xfrm>
            <a:off x="1747250" y="2723663"/>
            <a:ext cx="457200" cy="585525"/>
            <a:chOff x="2500900" y="2014000"/>
            <a:chExt cx="457200" cy="585525"/>
          </a:xfrm>
        </p:grpSpPr>
        <p:pic>
          <p:nvPicPr>
            <p:cNvPr id="366" name="Google Shape;366;p4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538438" y="2014000"/>
              <a:ext cx="360100" cy="36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3"/>
            <p:cNvSpPr txBox="1"/>
            <p:nvPr/>
          </p:nvSpPr>
          <p:spPr>
            <a:xfrm>
              <a:off x="2500900" y="2399425"/>
              <a:ext cx="457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ACM</a:t>
              </a:r>
              <a:endParaRPr sz="700"/>
            </a:p>
          </p:txBody>
        </p:sp>
      </p:grpSp>
      <p:grpSp>
        <p:nvGrpSpPr>
          <p:cNvPr id="368" name="Google Shape;368;p43"/>
          <p:cNvGrpSpPr/>
          <p:nvPr/>
        </p:nvGrpSpPr>
        <p:grpSpPr>
          <a:xfrm>
            <a:off x="1027050" y="2946938"/>
            <a:ext cx="530100" cy="478975"/>
            <a:chOff x="1593838" y="2525025"/>
            <a:chExt cx="530100" cy="478975"/>
          </a:xfrm>
        </p:grpSpPr>
        <p:pic>
          <p:nvPicPr>
            <p:cNvPr id="369" name="Google Shape;369;p4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699250" y="2525025"/>
              <a:ext cx="319275" cy="3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3"/>
            <p:cNvSpPr txBox="1"/>
            <p:nvPr/>
          </p:nvSpPr>
          <p:spPr>
            <a:xfrm>
              <a:off x="1593838" y="2803900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Cognito</a:t>
              </a:r>
              <a:endParaRPr sz="700"/>
            </a:p>
          </p:txBody>
        </p:sp>
      </p:grpSp>
      <p:grpSp>
        <p:nvGrpSpPr>
          <p:cNvPr id="371" name="Google Shape;371;p43"/>
          <p:cNvGrpSpPr/>
          <p:nvPr/>
        </p:nvGrpSpPr>
        <p:grpSpPr>
          <a:xfrm>
            <a:off x="2430373" y="1345704"/>
            <a:ext cx="381010" cy="507243"/>
            <a:chOff x="2973032" y="1196951"/>
            <a:chExt cx="577200" cy="697049"/>
          </a:xfrm>
        </p:grpSpPr>
        <p:pic>
          <p:nvPicPr>
            <p:cNvPr id="372" name="Google Shape;372;p4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99544" y="119695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3"/>
            <p:cNvSpPr txBox="1"/>
            <p:nvPr/>
          </p:nvSpPr>
          <p:spPr>
            <a:xfrm>
              <a:off x="2973032" y="1619200"/>
              <a:ext cx="577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IGW</a:t>
              </a:r>
              <a:endParaRPr sz="700"/>
            </a:p>
          </p:txBody>
        </p:sp>
      </p:grpSp>
      <p:grpSp>
        <p:nvGrpSpPr>
          <p:cNvPr id="374" name="Google Shape;374;p43"/>
          <p:cNvGrpSpPr/>
          <p:nvPr/>
        </p:nvGrpSpPr>
        <p:grpSpPr>
          <a:xfrm>
            <a:off x="1011612" y="2142438"/>
            <a:ext cx="561000" cy="676581"/>
            <a:chOff x="1358350" y="1689044"/>
            <a:chExt cx="561000" cy="676581"/>
          </a:xfrm>
        </p:grpSpPr>
        <p:pic>
          <p:nvPicPr>
            <p:cNvPr id="375" name="Google Shape;375;p4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77894" y="1689044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43"/>
            <p:cNvSpPr txBox="1"/>
            <p:nvPr/>
          </p:nvSpPr>
          <p:spPr>
            <a:xfrm>
              <a:off x="1358350" y="2057825"/>
              <a:ext cx="56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Shield</a:t>
              </a:r>
              <a:endParaRPr sz="7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Standard</a:t>
              </a:r>
              <a:endParaRPr sz="700"/>
            </a:p>
          </p:txBody>
        </p:sp>
      </p:grpSp>
      <p:sp>
        <p:nvSpPr>
          <p:cNvPr id="377" name="Google Shape;377;p43"/>
          <p:cNvSpPr txBox="1"/>
          <p:nvPr/>
        </p:nvSpPr>
        <p:spPr>
          <a:xfrm>
            <a:off x="4267196" y="472882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PatchManager</a:t>
            </a:r>
            <a:endParaRPr sz="700"/>
          </a:p>
        </p:txBody>
      </p:sp>
      <p:sp>
        <p:nvSpPr>
          <p:cNvPr id="378" name="Google Shape;378;p43"/>
          <p:cNvSpPr txBox="1"/>
          <p:nvPr/>
        </p:nvSpPr>
        <p:spPr>
          <a:xfrm>
            <a:off x="3700187" y="47934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CloudTrail</a:t>
            </a:r>
            <a:endParaRPr sz="700"/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305275" y="4531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3083912" y="4832700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Cost Explorer</a:t>
            </a:r>
            <a:endParaRPr sz="700"/>
          </a:p>
        </p:txBody>
      </p:sp>
      <p:sp>
        <p:nvSpPr>
          <p:cNvPr id="381" name="Google Shape;381;p43"/>
          <p:cNvSpPr txBox="1"/>
          <p:nvPr/>
        </p:nvSpPr>
        <p:spPr>
          <a:xfrm>
            <a:off x="5122788" y="4833158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CloudWatch</a:t>
            </a:r>
            <a:endParaRPr sz="700"/>
          </a:p>
        </p:txBody>
      </p:sp>
      <p:grpSp>
        <p:nvGrpSpPr>
          <p:cNvPr id="382" name="Google Shape;382;p43"/>
          <p:cNvGrpSpPr/>
          <p:nvPr/>
        </p:nvGrpSpPr>
        <p:grpSpPr>
          <a:xfrm>
            <a:off x="3505338" y="748850"/>
            <a:ext cx="1523400" cy="3158400"/>
            <a:chOff x="3119350" y="596450"/>
            <a:chExt cx="1523400" cy="3158400"/>
          </a:xfrm>
        </p:grpSpPr>
        <p:sp>
          <p:nvSpPr>
            <p:cNvPr id="383" name="Google Shape;383;p43"/>
            <p:cNvSpPr/>
            <p:nvPr/>
          </p:nvSpPr>
          <p:spPr>
            <a:xfrm>
              <a:off x="3119350" y="596450"/>
              <a:ext cx="1523400" cy="3158400"/>
            </a:xfrm>
            <a:prstGeom prst="rect">
              <a:avLst/>
            </a:prstGeom>
            <a:solidFill>
              <a:srgbClr val="1D8900">
                <a:alpha val="9800"/>
              </a:srgbClr>
            </a:solidFill>
            <a:ln>
              <a:noFill/>
            </a:ln>
          </p:spPr>
          <p:txBody>
            <a:bodyPr anchorCtr="0" anchor="t" bIns="45700" lIns="502900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700" u="none" cap="none" strike="noStrike">
                  <a:solidFill>
                    <a:srgbClr val="1E8900"/>
                  </a:solidFill>
                  <a:latin typeface="Arial"/>
                  <a:ea typeface="Arial"/>
                  <a:cs typeface="Arial"/>
                  <a:sym typeface="Arial"/>
                </a:rPr>
                <a:t>Public subnet</a:t>
              </a:r>
              <a:endParaRPr b="0" i="0" sz="700" u="none" cap="none" strike="noStrike">
                <a:solidFill>
                  <a:srgbClr val="1E89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1E8900"/>
                </a:solidFill>
              </a:endParaRPr>
            </a:p>
          </p:txBody>
        </p:sp>
        <p:pic>
          <p:nvPicPr>
            <p:cNvPr id="384" name="Google Shape;384;p43"/>
            <p:cNvPicPr preferRelativeResize="0"/>
            <p:nvPr/>
          </p:nvPicPr>
          <p:blipFill rotWithShape="1">
            <a:blip r:embed="rId19">
              <a:alphaModFix/>
            </a:blip>
            <a:srcRect b="-9460" l="6010" r="-6010" t="9460"/>
            <a:stretch/>
          </p:blipFill>
          <p:spPr>
            <a:xfrm>
              <a:off x="3119362" y="596800"/>
              <a:ext cx="230700" cy="23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43"/>
          <p:cNvGrpSpPr/>
          <p:nvPr/>
        </p:nvGrpSpPr>
        <p:grpSpPr>
          <a:xfrm>
            <a:off x="1755850" y="4292154"/>
            <a:ext cx="1185900" cy="558877"/>
            <a:chOff x="3133550" y="3335000"/>
            <a:chExt cx="1185900" cy="595500"/>
          </a:xfrm>
        </p:grpSpPr>
        <p:sp>
          <p:nvSpPr>
            <p:cNvPr id="386" name="Google Shape;386;p43"/>
            <p:cNvSpPr/>
            <p:nvPr/>
          </p:nvSpPr>
          <p:spPr>
            <a:xfrm>
              <a:off x="3133550" y="3335000"/>
              <a:ext cx="1185900" cy="595500"/>
            </a:xfrm>
            <a:prstGeom prst="rect">
              <a:avLst/>
            </a:prstGeom>
            <a:noFill/>
            <a:ln cap="flat" cmpd="sng" w="12700">
              <a:solidFill>
                <a:srgbClr val="CD226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502900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700" u="none" cap="none" strike="noStrik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AWS </a:t>
              </a:r>
              <a:endParaRPr b="0" i="0" sz="700" u="none" cap="none" strike="noStrike">
                <a:solidFill>
                  <a:srgbClr val="CD226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700" u="none" cap="none" strike="noStrik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Step Functions workflow</a:t>
              </a:r>
              <a:endParaRPr sz="700"/>
            </a:p>
          </p:txBody>
        </p:sp>
        <p:pic>
          <p:nvPicPr>
            <p:cNvPr id="387" name="Google Shape;387;p4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133557" y="334155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4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112849" y="749202"/>
            <a:ext cx="220200" cy="22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5289125" y="1329377"/>
            <a:ext cx="1516000" cy="2383935"/>
            <a:chOff x="-2915025" y="1900140"/>
            <a:chExt cx="1516000" cy="2383935"/>
          </a:xfrm>
        </p:grpSpPr>
        <p:pic>
          <p:nvPicPr>
            <p:cNvPr id="390" name="Google Shape;390;p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190015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1" name="Google Shape;391;p43"/>
            <p:cNvGrpSpPr/>
            <p:nvPr/>
          </p:nvGrpSpPr>
          <p:grpSpPr>
            <a:xfrm>
              <a:off x="-2647637" y="2799748"/>
              <a:ext cx="684600" cy="452915"/>
              <a:chOff x="4818213" y="1724710"/>
              <a:chExt cx="684600" cy="452915"/>
            </a:xfrm>
          </p:grpSpPr>
          <p:pic>
            <p:nvPicPr>
              <p:cNvPr id="392" name="Google Shape;392;p43"/>
              <p:cNvPicPr preferRelativeResize="0"/>
              <p:nvPr/>
            </p:nvPicPr>
            <p:blipFill rotWithShape="1">
              <a:blip r:embed="rId23">
                <a:alphaModFix/>
              </a:blip>
              <a:srcRect b="0" l="0" r="0" t="0"/>
              <a:stretch/>
            </p:blipFill>
            <p:spPr>
              <a:xfrm>
                <a:off x="5000877" y="1724710"/>
                <a:ext cx="319275" cy="319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43"/>
              <p:cNvSpPr txBox="1"/>
              <p:nvPr/>
            </p:nvSpPr>
            <p:spPr>
              <a:xfrm>
                <a:off x="4818213" y="1977525"/>
                <a:ext cx="684600" cy="20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700"/>
                  <a:t>AutoScalling</a:t>
                </a:r>
                <a:endParaRPr sz="700"/>
              </a:p>
            </p:txBody>
          </p:sp>
        </p:grpSp>
        <p:pic>
          <p:nvPicPr>
            <p:cNvPr id="394" name="Google Shape;394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76225" y="190015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810926" y="190014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3"/>
            <p:cNvSpPr txBox="1"/>
            <p:nvPr/>
          </p:nvSpPr>
          <p:spPr>
            <a:xfrm>
              <a:off x="-2915025" y="2177038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397" name="Google Shape;397;p43"/>
            <p:cNvSpPr txBox="1"/>
            <p:nvPr/>
          </p:nvSpPr>
          <p:spPr>
            <a:xfrm>
              <a:off x="-2483828" y="2177050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398" name="Google Shape;398;p43"/>
            <p:cNvSpPr txBox="1"/>
            <p:nvPr/>
          </p:nvSpPr>
          <p:spPr>
            <a:xfrm>
              <a:off x="-2132275" y="2177050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399" name="Google Shape;399;p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231580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76225" y="231580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4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810926" y="231579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3"/>
            <p:cNvSpPr txBox="1"/>
            <p:nvPr/>
          </p:nvSpPr>
          <p:spPr>
            <a:xfrm>
              <a:off x="-2915025" y="2592688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403" name="Google Shape;403;p43"/>
            <p:cNvSpPr txBox="1"/>
            <p:nvPr/>
          </p:nvSpPr>
          <p:spPr>
            <a:xfrm>
              <a:off x="-2483828" y="2592700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404" name="Google Shape;404;p43"/>
            <p:cNvSpPr txBox="1"/>
            <p:nvPr/>
          </p:nvSpPr>
          <p:spPr>
            <a:xfrm>
              <a:off x="-2132275" y="2592700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  <p:pic>
          <p:nvPicPr>
            <p:cNvPr id="405" name="Google Shape;405;p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339142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07175" y="339142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741876" y="339141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3"/>
            <p:cNvSpPr txBox="1"/>
            <p:nvPr/>
          </p:nvSpPr>
          <p:spPr>
            <a:xfrm>
              <a:off x="-2845975" y="3668313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409" name="Google Shape;409;p43"/>
            <p:cNvSpPr txBox="1"/>
            <p:nvPr/>
          </p:nvSpPr>
          <p:spPr>
            <a:xfrm>
              <a:off x="-2414778" y="3668325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410" name="Google Shape;410;p43"/>
            <p:cNvSpPr txBox="1"/>
            <p:nvPr/>
          </p:nvSpPr>
          <p:spPr>
            <a:xfrm>
              <a:off x="-2063225" y="3668325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411" name="Google Shape;411;p4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-1956001" y="380707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-2307175" y="380707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-2741876" y="380706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3"/>
            <p:cNvSpPr txBox="1"/>
            <p:nvPr/>
          </p:nvSpPr>
          <p:spPr>
            <a:xfrm>
              <a:off x="-2845975" y="4083963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415" name="Google Shape;415;p43"/>
            <p:cNvSpPr txBox="1"/>
            <p:nvPr/>
          </p:nvSpPr>
          <p:spPr>
            <a:xfrm>
              <a:off x="-2414778" y="40839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416" name="Google Shape;416;p43"/>
            <p:cNvSpPr txBox="1"/>
            <p:nvPr/>
          </p:nvSpPr>
          <p:spPr>
            <a:xfrm>
              <a:off x="-2063225" y="4083975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</p:grpSp>
      <p:pic>
        <p:nvPicPr>
          <p:cNvPr id="417" name="Google Shape;417;p4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>
            <a:off x="222748" y="199191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3"/>
          <p:cNvSpPr txBox="1"/>
          <p:nvPr/>
        </p:nvSpPr>
        <p:spPr>
          <a:xfrm>
            <a:off x="101888" y="2330775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ユーザー</a:t>
            </a:r>
            <a:endParaRPr sz="700"/>
          </a:p>
        </p:txBody>
      </p:sp>
      <p:pic>
        <p:nvPicPr>
          <p:cNvPr id="419" name="Google Shape;419;p4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>
            <a:off x="222748" y="44555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/>
        </p:nvSpPr>
        <p:spPr>
          <a:xfrm>
            <a:off x="50302" y="477482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業務担当者</a:t>
            </a:r>
            <a:endParaRPr sz="700"/>
          </a:p>
        </p:txBody>
      </p:sp>
      <p:pic>
        <p:nvPicPr>
          <p:cNvPr id="421" name="Google Shape;421;p4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 flipH="1">
            <a:off x="8522111" y="43174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8401238" y="4624400"/>
            <a:ext cx="56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システム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管理者</a:t>
            </a:r>
            <a:endParaRPr sz="700"/>
          </a:p>
        </p:txBody>
      </p:sp>
      <p:pic>
        <p:nvPicPr>
          <p:cNvPr id="423" name="Google Shape;423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0015" y="29804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/>
          <p:nvPr/>
        </p:nvSpPr>
        <p:spPr>
          <a:xfrm>
            <a:off x="7014025" y="3257400"/>
            <a:ext cx="53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(Sub)</a:t>
            </a:r>
            <a:endParaRPr sz="1000"/>
          </a:p>
        </p:txBody>
      </p:sp>
      <p:pic>
        <p:nvPicPr>
          <p:cNvPr id="425" name="Google Shape;425;p43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154550" y="3877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1136613" y="4258913"/>
            <a:ext cx="45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SES</a:t>
            </a:r>
            <a:endParaRPr sz="700"/>
          </a:p>
        </p:txBody>
      </p:sp>
      <p:cxnSp>
        <p:nvCxnSpPr>
          <p:cNvPr id="427" name="Google Shape;427;p43"/>
          <p:cNvCxnSpPr>
            <a:stCxn id="390" idx="3"/>
            <a:endCxn id="343" idx="1"/>
          </p:cNvCxnSpPr>
          <p:nvPr/>
        </p:nvCxnSpPr>
        <p:spPr>
          <a:xfrm flipH="1" rot="10800000">
            <a:off x="6525049" y="1423141"/>
            <a:ext cx="598200" cy="447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8" name="Google Shape;428;p43"/>
          <p:cNvCxnSpPr>
            <a:stCxn id="399" idx="3"/>
            <a:endCxn id="343" idx="1"/>
          </p:cNvCxnSpPr>
          <p:nvPr/>
        </p:nvCxnSpPr>
        <p:spPr>
          <a:xfrm flipH="1" rot="10800000">
            <a:off x="6525049" y="1422991"/>
            <a:ext cx="598200" cy="4605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29" name="Google Shape;429;p43"/>
          <p:cNvCxnSpPr>
            <a:stCxn id="405" idx="3"/>
            <a:endCxn id="343" idx="1"/>
          </p:cNvCxnSpPr>
          <p:nvPr/>
        </p:nvCxnSpPr>
        <p:spPr>
          <a:xfrm flipH="1" rot="10800000">
            <a:off x="6525049" y="1423116"/>
            <a:ext cx="598200" cy="15360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0" name="Google Shape;430;p43"/>
          <p:cNvCxnSpPr>
            <a:stCxn id="411" idx="3"/>
            <a:endCxn id="343" idx="1"/>
          </p:cNvCxnSpPr>
          <p:nvPr/>
        </p:nvCxnSpPr>
        <p:spPr>
          <a:xfrm flipH="1" rot="10800000">
            <a:off x="6525049" y="1422966"/>
            <a:ext cx="598200" cy="1951800"/>
          </a:xfrm>
          <a:prstGeom prst="bentConnector3">
            <a:avLst>
              <a:gd fmla="val 49991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1" name="Google Shape;431;p43"/>
          <p:cNvCxnSpPr>
            <a:stCxn id="343" idx="3"/>
            <a:endCxn id="347" idx="3"/>
          </p:cNvCxnSpPr>
          <p:nvPr/>
        </p:nvCxnSpPr>
        <p:spPr>
          <a:xfrm flipH="1">
            <a:off x="6822540" y="1422994"/>
            <a:ext cx="577500" cy="2732100"/>
          </a:xfrm>
          <a:prstGeom prst="bentConnector3">
            <a:avLst>
              <a:gd fmla="val -41234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2" name="Google Shape;432;p43"/>
          <p:cNvCxnSpPr>
            <a:stCxn id="347" idx="1"/>
            <a:endCxn id="386" idx="0"/>
          </p:cNvCxnSpPr>
          <p:nvPr/>
        </p:nvCxnSpPr>
        <p:spPr>
          <a:xfrm flipH="1">
            <a:off x="2348827" y="4155054"/>
            <a:ext cx="4196700" cy="137100"/>
          </a:xfrm>
          <a:prstGeom prst="bentConnector2">
            <a:avLst/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3" name="Google Shape;433;p43"/>
          <p:cNvCxnSpPr>
            <a:stCxn id="387" idx="1"/>
            <a:endCxn id="425" idx="3"/>
          </p:cNvCxnSpPr>
          <p:nvPr/>
        </p:nvCxnSpPr>
        <p:spPr>
          <a:xfrm rot="10800000">
            <a:off x="1535657" y="4068485"/>
            <a:ext cx="220200" cy="408600"/>
          </a:xfrm>
          <a:prstGeom prst="bentConnector3">
            <a:avLst>
              <a:gd fmla="val 50024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4" name="Google Shape;434;p43"/>
          <p:cNvCxnSpPr>
            <a:stCxn id="355" idx="3"/>
            <a:endCxn id="421" idx="3"/>
          </p:cNvCxnSpPr>
          <p:nvPr/>
        </p:nvCxnSpPr>
        <p:spPr>
          <a:xfrm flipH="1" rot="10800000">
            <a:off x="6979815" y="4476958"/>
            <a:ext cx="1542300" cy="2013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5" name="Google Shape;435;p43"/>
          <p:cNvCxnSpPr>
            <a:stCxn id="411" idx="3"/>
            <a:endCxn id="347" idx="3"/>
          </p:cNvCxnSpPr>
          <p:nvPr/>
        </p:nvCxnSpPr>
        <p:spPr>
          <a:xfrm>
            <a:off x="6525049" y="3374766"/>
            <a:ext cx="297300" cy="780300"/>
          </a:xfrm>
          <a:prstGeom prst="bentConnector3">
            <a:avLst>
              <a:gd fmla="val 180122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36" name="Google Shape;436;p43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061402" y="186874"/>
            <a:ext cx="276900" cy="2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>
            <a:stCxn id="386" idx="2"/>
            <a:endCxn id="419" idx="1"/>
          </p:cNvCxnSpPr>
          <p:nvPr/>
        </p:nvCxnSpPr>
        <p:spPr>
          <a:xfrm flipH="1" rot="5400000">
            <a:off x="1327450" y="3829680"/>
            <a:ext cx="235800" cy="1806900"/>
          </a:xfrm>
          <a:prstGeom prst="bentConnector4">
            <a:avLst>
              <a:gd fmla="val -100986" name="adj1"/>
              <a:gd fmla="val 66405" name="adj2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38" name="Google Shape;438;p43"/>
          <p:cNvCxnSpPr>
            <a:stCxn id="419" idx="1"/>
            <a:endCxn id="386" idx="2"/>
          </p:cNvCxnSpPr>
          <p:nvPr/>
        </p:nvCxnSpPr>
        <p:spPr>
          <a:xfrm>
            <a:off x="542023" y="4615200"/>
            <a:ext cx="1806900" cy="235800"/>
          </a:xfrm>
          <a:prstGeom prst="bentConnector4">
            <a:avLst>
              <a:gd fmla="val 33589" name="adj1"/>
              <a:gd fmla="val 200999" name="adj2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39" name="Google Shape;439;p43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2274270" y="690553"/>
            <a:ext cx="220200" cy="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75441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9798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3"/>
          <p:cNvCxnSpPr>
            <a:stCxn id="344" idx="3"/>
            <a:endCxn id="358" idx="1"/>
          </p:cNvCxnSpPr>
          <p:nvPr/>
        </p:nvCxnSpPr>
        <p:spPr>
          <a:xfrm>
            <a:off x="5640400" y="4678258"/>
            <a:ext cx="399900" cy="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443" name="Google Shape;443;p43"/>
          <p:cNvCxnSpPr>
            <a:stCxn id="358" idx="3"/>
            <a:endCxn id="355" idx="1"/>
          </p:cNvCxnSpPr>
          <p:nvPr/>
        </p:nvCxnSpPr>
        <p:spPr>
          <a:xfrm>
            <a:off x="6317200" y="4678258"/>
            <a:ext cx="385800" cy="600"/>
          </a:xfrm>
          <a:prstGeom prst="bentConnector3">
            <a:avLst>
              <a:gd fmla="val 49989" name="adj1"/>
            </a:avLst>
          </a:prstGeom>
          <a:noFill/>
          <a:ln cap="flat" cmpd="sng" w="12700">
            <a:solidFill>
              <a:srgbClr val="44546A"/>
            </a:solidFill>
            <a:prstDash val="solid"/>
            <a:miter lim="800000"/>
            <a:headEnd len="sm" w="sm" type="none"/>
            <a:tailEnd len="med" w="med" type="stealth"/>
          </a:ln>
        </p:spPr>
      </p:cxnSp>
      <p:pic>
        <p:nvPicPr>
          <p:cNvPr id="444" name="Google Shape;444;p4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784252" y="132656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3682275" y="161270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3763864" y="287671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3"/>
          <p:cNvSpPr txBox="1"/>
          <p:nvPr/>
        </p:nvSpPr>
        <p:spPr>
          <a:xfrm>
            <a:off x="3661888" y="316285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4170236" y="186875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4339962" y="1256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CodePipeline</a:t>
            </a:r>
            <a:endParaRPr sz="700"/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4616350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5178162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3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5696385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114250" y="2173250"/>
            <a:ext cx="664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証明書(ACM)</a:t>
            </a:r>
            <a:endParaRPr sz="600"/>
          </a:p>
        </p:txBody>
      </p:sp>
      <p:sp>
        <p:nvSpPr>
          <p:cNvPr id="454" name="Google Shape;454;p43"/>
          <p:cNvSpPr txBox="1"/>
          <p:nvPr/>
        </p:nvSpPr>
        <p:spPr>
          <a:xfrm>
            <a:off x="4339962" y="463775"/>
            <a:ext cx="780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Commit</a:t>
            </a:r>
            <a:endParaRPr sz="700"/>
          </a:p>
        </p:txBody>
      </p:sp>
      <p:sp>
        <p:nvSpPr>
          <p:cNvPr id="455" name="Google Shape;455;p43"/>
          <p:cNvSpPr txBox="1"/>
          <p:nvPr/>
        </p:nvSpPr>
        <p:spPr>
          <a:xfrm>
            <a:off x="4970727" y="4637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Build</a:t>
            </a:r>
            <a:endParaRPr sz="700"/>
          </a:p>
        </p:txBody>
      </p:sp>
      <p:sp>
        <p:nvSpPr>
          <p:cNvPr id="456" name="Google Shape;456;p43"/>
          <p:cNvSpPr txBox="1"/>
          <p:nvPr/>
        </p:nvSpPr>
        <p:spPr>
          <a:xfrm>
            <a:off x="5449213" y="46377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Deploy</a:t>
            </a:r>
            <a:endParaRPr sz="700"/>
          </a:p>
        </p:txBody>
      </p:sp>
      <p:sp>
        <p:nvSpPr>
          <p:cNvPr id="457" name="Google Shape;457;p43"/>
          <p:cNvSpPr txBox="1"/>
          <p:nvPr/>
        </p:nvSpPr>
        <p:spPr>
          <a:xfrm>
            <a:off x="6798275" y="4107075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sp>
        <p:nvSpPr>
          <p:cNvPr id="458" name="Google Shape;458;p43"/>
          <p:cNvSpPr txBox="1"/>
          <p:nvPr/>
        </p:nvSpPr>
        <p:spPr>
          <a:xfrm>
            <a:off x="7356100" y="1133588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pic>
        <p:nvPicPr>
          <p:cNvPr id="459" name="Google Shape;459;p43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1793850" y="3316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/>
        </p:nvSpPr>
        <p:spPr>
          <a:xfrm>
            <a:off x="1438924" y="3667350"/>
            <a:ext cx="989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Security Hub</a:t>
            </a:r>
            <a:endParaRPr sz="700"/>
          </a:p>
        </p:txBody>
      </p:sp>
      <p:sp>
        <p:nvSpPr>
          <p:cNvPr id="461" name="Google Shape;461;p43"/>
          <p:cNvSpPr txBox="1"/>
          <p:nvPr/>
        </p:nvSpPr>
        <p:spPr>
          <a:xfrm>
            <a:off x="5907572" y="461744"/>
            <a:ext cx="1329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 Store</a:t>
            </a:r>
            <a:endParaRPr sz="1000"/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268003" y="224150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4040775" y="2369294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sticky session</a:t>
            </a:r>
            <a:endParaRPr sz="800"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3629456" y="2155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3476416" y="489572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ECR</a:t>
            </a:r>
            <a:endParaRPr sz="900"/>
          </a:p>
        </p:txBody>
      </p:sp>
      <p:sp>
        <p:nvSpPr>
          <p:cNvPr id="466" name="Google Shape;466;p43"/>
          <p:cNvSpPr txBox="1"/>
          <p:nvPr/>
        </p:nvSpPr>
        <p:spPr>
          <a:xfrm>
            <a:off x="5407825" y="11353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ECS(Fargate)</a:t>
            </a:r>
            <a:endParaRPr sz="700"/>
          </a:p>
        </p:txBody>
      </p:sp>
      <p:pic>
        <p:nvPicPr>
          <p:cNvPr id="467" name="Google Shape;467;p43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5145084" y="1111284"/>
            <a:ext cx="248150" cy="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549165" y="1677575"/>
            <a:ext cx="248150" cy="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3"/>
          <p:cNvSpPr txBox="1"/>
          <p:nvPr/>
        </p:nvSpPr>
        <p:spPr>
          <a:xfrm>
            <a:off x="1245813" y="1852950"/>
            <a:ext cx="937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Inspector</a:t>
            </a:r>
            <a:endParaRPr sz="900"/>
          </a:p>
        </p:txBody>
      </p:sp>
      <p:cxnSp>
        <p:nvCxnSpPr>
          <p:cNvPr id="470" name="Google Shape;470;p43"/>
          <p:cNvCxnSpPr>
            <a:endCxn id="444" idx="3"/>
          </p:cNvCxnSpPr>
          <p:nvPr/>
        </p:nvCxnSpPr>
        <p:spPr>
          <a:xfrm rot="10800000">
            <a:off x="4061152" y="1465011"/>
            <a:ext cx="1332000" cy="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43"/>
          <p:cNvCxnSpPr>
            <a:stCxn id="401" idx="1"/>
            <a:endCxn id="444" idx="3"/>
          </p:cNvCxnSpPr>
          <p:nvPr/>
        </p:nvCxnSpPr>
        <p:spPr>
          <a:xfrm rot="10800000">
            <a:off x="4061224" y="1464977"/>
            <a:ext cx="1332000" cy="418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" name="Google Shape;472;p43"/>
          <p:cNvCxnSpPr>
            <a:stCxn id="407" idx="1"/>
            <a:endCxn id="446" idx="3"/>
          </p:cNvCxnSpPr>
          <p:nvPr/>
        </p:nvCxnSpPr>
        <p:spPr>
          <a:xfrm flipH="1">
            <a:off x="4040874" y="2959102"/>
            <a:ext cx="1421400" cy="561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3"/>
          <p:cNvCxnSpPr>
            <a:stCxn id="413" idx="1"/>
            <a:endCxn id="446" idx="3"/>
          </p:cNvCxnSpPr>
          <p:nvPr/>
        </p:nvCxnSpPr>
        <p:spPr>
          <a:xfrm rot="10800000">
            <a:off x="4040874" y="3015052"/>
            <a:ext cx="1421400" cy="3597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3"/>
          <p:cNvCxnSpPr>
            <a:stCxn id="446" idx="1"/>
            <a:endCxn id="372" idx="3"/>
          </p:cNvCxnSpPr>
          <p:nvPr/>
        </p:nvCxnSpPr>
        <p:spPr>
          <a:xfrm rot="10800000">
            <a:off x="2749564" y="1512161"/>
            <a:ext cx="1014300" cy="1503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3"/>
          <p:cNvCxnSpPr>
            <a:stCxn id="444" idx="1"/>
            <a:endCxn id="372" idx="3"/>
          </p:cNvCxnSpPr>
          <p:nvPr/>
        </p:nvCxnSpPr>
        <p:spPr>
          <a:xfrm flipH="1">
            <a:off x="2749552" y="1465011"/>
            <a:ext cx="1034700" cy="471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3"/>
          <p:cNvSpPr txBox="1"/>
          <p:nvPr/>
        </p:nvSpPr>
        <p:spPr>
          <a:xfrm>
            <a:off x="35888" y="1388500"/>
            <a:ext cx="561000" cy="307800"/>
          </a:xfrm>
          <a:prstGeom prst="rect">
            <a:avLst/>
          </a:prstGeom>
          <a:solidFill>
            <a:srgbClr val="F8962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インターネット</a:t>
            </a:r>
            <a:endParaRPr sz="700"/>
          </a:p>
        </p:txBody>
      </p:sp>
      <p:cxnSp>
        <p:nvCxnSpPr>
          <p:cNvPr id="477" name="Google Shape;477;p43"/>
          <p:cNvCxnSpPr>
            <a:stCxn id="372" idx="1"/>
            <a:endCxn id="476" idx="3"/>
          </p:cNvCxnSpPr>
          <p:nvPr/>
        </p:nvCxnSpPr>
        <p:spPr>
          <a:xfrm flipH="1">
            <a:off x="596873" y="1512057"/>
            <a:ext cx="1851000" cy="30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43"/>
          <p:cNvSpPr txBox="1"/>
          <p:nvPr/>
        </p:nvSpPr>
        <p:spPr>
          <a:xfrm>
            <a:off x="-49156" y="7675"/>
            <a:ext cx="25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Outbound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/>
          <p:nvPr>
            <p:ph idx="1" type="subTitle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ja" sz="2390"/>
              <a:t>３.要件設計マトリックス(必須)</a:t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239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t/>
            </a:r>
            <a:endParaRPr sz="223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0" name="Google Shape;490;p45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アプリケーションの基本機能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Webブラウザを使用して、インターネット経由で資産管理できること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資産情報を入力・保存・参照できること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Service①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Web・AP用途にコンテナを立てる(ECS)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起動タイプはFargate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DBとしてAuroraを採用しデータ管理する。Act-Stn構成とする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ユーザ登録とログイン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&lt;初回アクセス時&gt;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氏名やメールアドレス、生年月日などの情報と、ログインパスワードをシステムに登録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&lt;2回目以降&gt;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ログイン画面でメールアドレスとログインパスワードを入力し、認証されるとアプリケーションにアクセスすることができ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571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Cognitoで認証機能を実装する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追加サービスへの登録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追加サービスの適用を申請できること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口座番号を登録し、身分証明書画像をアップロードすることで申請が可能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業務担当者が承認を行う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申請完了時および承認完了時、登録されたメールアドレスに対して通知メールが発行される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追加サービス利用者の権限管理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画像はS3にアップロードしてもらう　アップロードまでのワークロードはコンテナ上のアプリで実装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stepfunctionsで承認ワークフローを実装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ユーザーへはSESでメール送信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追加サービスフラグをAurora内に用意し、コンテナ上のアプリで制御する。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社内向け管理者画面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&lt;業務担当&gt;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追加サービスのため、身分証明書を確認し、承認できること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承認されたユーザーは有効化済みとして、登録されること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&lt;業務担当&gt;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stepfunctionsで承認ワークフロー実装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S3に参照権限つけ、身分証明書を確認できるようにする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システムのURL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インターネット経由でアクセスする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URL はカスタムドメイン(例：xxxassetstatus.com)を利用す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 にするため、ACM使う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Rout53にドメイン登録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7" name="Google Shape;497;p46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{8374EFAD-CA05-4E72-9A8C-7CAB88F85CD9}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可用性・スケーラビリティ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24/365 ←いつでも参照できるもの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単一障害により一般ユーザテストが中断しないこと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本番化を想定しアクセス数の増加に応じた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スケールアップ／スケールアウトが可能な構成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マルチＡＺ構成で2台以上のインスタンスを立てる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オートスケーリングを組む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バックアップ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利用者が登録したデータは毎日自動でバックアップする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Auroraの自動バックアップ機能を利用する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データ保護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個人情報を扱うため、転送中および保管時の両面でデータ保護が必要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ALBまでの経路をhttps通信化する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保存時は、S3,DBの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サービスで使える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暗号化を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使う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インフラ保護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パッチ適用やソフトウェアの脆弱性診断など、サーバーやアプリケーションを保護する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patchマネージャーでパッチ適用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Inspectorで脆弱性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診断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5_DeckTemplate-AWS">
  <a:themeElements>
    <a:clrScheme name="Custom 3">
      <a:dk1>
        <a:srgbClr val="FFFFFF"/>
      </a:dk1>
      <a:lt1>
        <a:srgbClr val="232E3E"/>
      </a:lt1>
      <a:dk2>
        <a:srgbClr val="242F3D"/>
      </a:dk2>
      <a:lt2>
        <a:srgbClr val="232E3F"/>
      </a:lt2>
      <a:accent1>
        <a:srgbClr val="517EFF"/>
      </a:accent1>
      <a:accent2>
        <a:srgbClr val="FE9900"/>
      </a:accent2>
      <a:accent3>
        <a:srgbClr val="A066FF"/>
      </a:accent3>
      <a:accent4>
        <a:srgbClr val="FCC300"/>
      </a:accent4>
      <a:accent5>
        <a:srgbClr val="FE4F8B"/>
      </a:accent5>
      <a:accent6>
        <a:srgbClr val="13BE9D"/>
      </a:accent6>
      <a:hlink>
        <a:srgbClr val="127CB8"/>
      </a:hlink>
      <a:folHlink>
        <a:srgbClr val="A1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